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 id="282" r:id="rId27"/>
    <p:sldId id="283" r:id="rId28"/>
    <p:sldId id="284" r:id="rId29"/>
    <p:sldId id="285" r:id="rId30"/>
    <p:sldId id="286" r:id="rId31"/>
    <p:sldId id="287" r:id="rId32"/>
    <p:sldId id="288" r:id="rId33"/>
    <p:sldId id="289" r:id="rId34"/>
    <p:sldId id="290" r:id="rId35"/>
    <p:sldId id="291" r:id="rId36"/>
    <p:sldId id="292" r:id="rId37"/>
    <p:sldId id="293" r:id="rId38"/>
    <p:sldId id="294" r:id="rId39"/>
  </p:sldIdLst>
  <p:sldSz cx="12192000" cy="6858000"/>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6" autoAdjust="0"/>
    <p:restoredTop sz="94660"/>
  </p:normalViewPr>
  <p:slideViewPr>
    <p:cSldViewPr snapToGrid="0">
      <p:cViewPr varScale="1">
        <p:scale>
          <a:sx n="86" d="100"/>
          <a:sy n="86" d="100"/>
        </p:scale>
        <p:origin x="331"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p>
        </p:txBody>
      </p:sp>
      <p:sp>
        <p:nvSpPr>
          <p:cNvPr id="4" name="Marcador de fecha 3"/>
          <p:cNvSpPr>
            <a:spLocks noGrp="1"/>
          </p:cNvSpPr>
          <p:nvPr>
            <p:ph type="dt" sz="half" idx="10"/>
          </p:nvPr>
        </p:nvSpPr>
        <p:spPr/>
        <p:txBody>
          <a:bodyPr/>
          <a:lstStyle/>
          <a:p>
            <a:fld id="{D6D4999A-B105-4AE8-BD47-2FEBA067EB86}" type="datetimeFigureOut">
              <a:rPr lang="es-ES" smtClean="0"/>
              <a:t>22/08/2024</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E0C7581D-E8DA-449F-B537-1C11E562EE2E}" type="slidenum">
              <a:rPr lang="es-ES" smtClean="0"/>
              <a:t>‹Nº›</a:t>
            </a:fld>
            <a:endParaRPr lang="es-ES"/>
          </a:p>
        </p:txBody>
      </p:sp>
    </p:spTree>
    <p:extLst>
      <p:ext uri="{BB962C8B-B14F-4D97-AF65-F5344CB8AC3E}">
        <p14:creationId xmlns:p14="http://schemas.microsoft.com/office/powerpoint/2010/main" val="10936209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p>
        </p:txBody>
      </p:sp>
      <p:sp>
        <p:nvSpPr>
          <p:cNvPr id="3" name="Marcador de texto vertical 2"/>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fecha 3"/>
          <p:cNvSpPr>
            <a:spLocks noGrp="1"/>
          </p:cNvSpPr>
          <p:nvPr>
            <p:ph type="dt" sz="half" idx="10"/>
          </p:nvPr>
        </p:nvSpPr>
        <p:spPr/>
        <p:txBody>
          <a:bodyPr/>
          <a:lstStyle/>
          <a:p>
            <a:fld id="{D6D4999A-B105-4AE8-BD47-2FEBA067EB86}" type="datetimeFigureOut">
              <a:rPr lang="es-ES" smtClean="0"/>
              <a:t>22/08/2024</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E0C7581D-E8DA-449F-B537-1C11E562EE2E}" type="slidenum">
              <a:rPr lang="es-ES" smtClean="0"/>
              <a:t>‹Nº›</a:t>
            </a:fld>
            <a:endParaRPr lang="es-ES"/>
          </a:p>
        </p:txBody>
      </p:sp>
    </p:spTree>
    <p:extLst>
      <p:ext uri="{BB962C8B-B14F-4D97-AF65-F5344CB8AC3E}">
        <p14:creationId xmlns:p14="http://schemas.microsoft.com/office/powerpoint/2010/main" val="8963271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a:t>Haga clic para modificar el estilo de título del patrón</a:t>
            </a:r>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fecha 3"/>
          <p:cNvSpPr>
            <a:spLocks noGrp="1"/>
          </p:cNvSpPr>
          <p:nvPr>
            <p:ph type="dt" sz="half" idx="10"/>
          </p:nvPr>
        </p:nvSpPr>
        <p:spPr/>
        <p:txBody>
          <a:bodyPr/>
          <a:lstStyle/>
          <a:p>
            <a:fld id="{D6D4999A-B105-4AE8-BD47-2FEBA067EB86}" type="datetimeFigureOut">
              <a:rPr lang="es-ES" smtClean="0"/>
              <a:t>22/08/2024</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E0C7581D-E8DA-449F-B537-1C11E562EE2E}" type="slidenum">
              <a:rPr lang="es-ES" smtClean="0"/>
              <a:t>‹Nº›</a:t>
            </a:fld>
            <a:endParaRPr lang="es-ES"/>
          </a:p>
        </p:txBody>
      </p:sp>
    </p:spTree>
    <p:extLst>
      <p:ext uri="{BB962C8B-B14F-4D97-AF65-F5344CB8AC3E}">
        <p14:creationId xmlns:p14="http://schemas.microsoft.com/office/powerpoint/2010/main" val="41903802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p>
        </p:txBody>
      </p:sp>
      <p:sp>
        <p:nvSpPr>
          <p:cNvPr id="3" name="Marcador de contenido 2"/>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fecha 3"/>
          <p:cNvSpPr>
            <a:spLocks noGrp="1"/>
          </p:cNvSpPr>
          <p:nvPr>
            <p:ph type="dt" sz="half" idx="10"/>
          </p:nvPr>
        </p:nvSpPr>
        <p:spPr/>
        <p:txBody>
          <a:bodyPr/>
          <a:lstStyle/>
          <a:p>
            <a:fld id="{D6D4999A-B105-4AE8-BD47-2FEBA067EB86}" type="datetimeFigureOut">
              <a:rPr lang="es-ES" smtClean="0"/>
              <a:t>22/08/2024</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E0C7581D-E8DA-449F-B537-1C11E562EE2E}" type="slidenum">
              <a:rPr lang="es-ES" smtClean="0"/>
              <a:t>‹Nº›</a:t>
            </a:fld>
            <a:endParaRPr lang="es-ES"/>
          </a:p>
        </p:txBody>
      </p:sp>
    </p:spTree>
    <p:extLst>
      <p:ext uri="{BB962C8B-B14F-4D97-AF65-F5344CB8AC3E}">
        <p14:creationId xmlns:p14="http://schemas.microsoft.com/office/powerpoint/2010/main" val="13003323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el estilo de texto del patrón</a:t>
            </a:r>
          </a:p>
        </p:txBody>
      </p:sp>
      <p:sp>
        <p:nvSpPr>
          <p:cNvPr id="4" name="Marcador de fecha 3"/>
          <p:cNvSpPr>
            <a:spLocks noGrp="1"/>
          </p:cNvSpPr>
          <p:nvPr>
            <p:ph type="dt" sz="half" idx="10"/>
          </p:nvPr>
        </p:nvSpPr>
        <p:spPr/>
        <p:txBody>
          <a:bodyPr/>
          <a:lstStyle/>
          <a:p>
            <a:fld id="{D6D4999A-B105-4AE8-BD47-2FEBA067EB86}" type="datetimeFigureOut">
              <a:rPr lang="es-ES" smtClean="0"/>
              <a:t>22/08/2024</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E0C7581D-E8DA-449F-B537-1C11E562EE2E}" type="slidenum">
              <a:rPr lang="es-ES" smtClean="0"/>
              <a:t>‹Nº›</a:t>
            </a:fld>
            <a:endParaRPr lang="es-ES"/>
          </a:p>
        </p:txBody>
      </p:sp>
    </p:spTree>
    <p:extLst>
      <p:ext uri="{BB962C8B-B14F-4D97-AF65-F5344CB8AC3E}">
        <p14:creationId xmlns:p14="http://schemas.microsoft.com/office/powerpoint/2010/main" val="143142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p>
        </p:txBody>
      </p:sp>
      <p:sp>
        <p:nvSpPr>
          <p:cNvPr id="3" name="Marcador de contenido 2"/>
          <p:cNvSpPr>
            <a:spLocks noGrp="1"/>
          </p:cNvSpPr>
          <p:nvPr>
            <p:ph sz="half" idx="1"/>
          </p:nvPr>
        </p:nvSpPr>
        <p:spPr>
          <a:xfrm>
            <a:off x="838200" y="1825625"/>
            <a:ext cx="5181600" cy="435133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contenido 3"/>
          <p:cNvSpPr>
            <a:spLocks noGrp="1"/>
          </p:cNvSpPr>
          <p:nvPr>
            <p:ph sz="half" idx="2"/>
          </p:nvPr>
        </p:nvSpPr>
        <p:spPr>
          <a:xfrm>
            <a:off x="6172200" y="1825625"/>
            <a:ext cx="5181600" cy="435133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Marcador de fecha 4"/>
          <p:cNvSpPr>
            <a:spLocks noGrp="1"/>
          </p:cNvSpPr>
          <p:nvPr>
            <p:ph type="dt" sz="half" idx="10"/>
          </p:nvPr>
        </p:nvSpPr>
        <p:spPr/>
        <p:txBody>
          <a:bodyPr/>
          <a:lstStyle/>
          <a:p>
            <a:fld id="{D6D4999A-B105-4AE8-BD47-2FEBA067EB86}" type="datetimeFigureOut">
              <a:rPr lang="es-ES" smtClean="0"/>
              <a:t>22/08/2024</a:t>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E0C7581D-E8DA-449F-B537-1C11E562EE2E}" type="slidenum">
              <a:rPr lang="es-ES" smtClean="0"/>
              <a:t>‹Nº›</a:t>
            </a:fld>
            <a:endParaRPr lang="es-ES"/>
          </a:p>
        </p:txBody>
      </p:sp>
    </p:spTree>
    <p:extLst>
      <p:ext uri="{BB962C8B-B14F-4D97-AF65-F5344CB8AC3E}">
        <p14:creationId xmlns:p14="http://schemas.microsoft.com/office/powerpoint/2010/main" val="35215385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a:t>Haga clic para modificar el estilo de título del patrón</a:t>
            </a:r>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7" name="Marcador de fecha 6"/>
          <p:cNvSpPr>
            <a:spLocks noGrp="1"/>
          </p:cNvSpPr>
          <p:nvPr>
            <p:ph type="dt" sz="half" idx="10"/>
          </p:nvPr>
        </p:nvSpPr>
        <p:spPr/>
        <p:txBody>
          <a:bodyPr/>
          <a:lstStyle/>
          <a:p>
            <a:fld id="{D6D4999A-B105-4AE8-BD47-2FEBA067EB86}" type="datetimeFigureOut">
              <a:rPr lang="es-ES" smtClean="0"/>
              <a:t>22/08/2024</a:t>
            </a:fld>
            <a:endParaRPr lang="es-ES"/>
          </a:p>
        </p:txBody>
      </p:sp>
      <p:sp>
        <p:nvSpPr>
          <p:cNvPr id="8" name="Marcador de pie de página 7"/>
          <p:cNvSpPr>
            <a:spLocks noGrp="1"/>
          </p:cNvSpPr>
          <p:nvPr>
            <p:ph type="ftr" sz="quarter" idx="11"/>
          </p:nvPr>
        </p:nvSpPr>
        <p:spPr/>
        <p:txBody>
          <a:bodyPr/>
          <a:lstStyle/>
          <a:p>
            <a:endParaRPr lang="es-ES"/>
          </a:p>
        </p:txBody>
      </p:sp>
      <p:sp>
        <p:nvSpPr>
          <p:cNvPr id="9" name="Marcador de número de diapositiva 8"/>
          <p:cNvSpPr>
            <a:spLocks noGrp="1"/>
          </p:cNvSpPr>
          <p:nvPr>
            <p:ph type="sldNum" sz="quarter" idx="12"/>
          </p:nvPr>
        </p:nvSpPr>
        <p:spPr/>
        <p:txBody>
          <a:bodyPr/>
          <a:lstStyle/>
          <a:p>
            <a:fld id="{E0C7581D-E8DA-449F-B537-1C11E562EE2E}" type="slidenum">
              <a:rPr lang="es-ES" smtClean="0"/>
              <a:t>‹Nº›</a:t>
            </a:fld>
            <a:endParaRPr lang="es-ES"/>
          </a:p>
        </p:txBody>
      </p:sp>
    </p:spTree>
    <p:extLst>
      <p:ext uri="{BB962C8B-B14F-4D97-AF65-F5344CB8AC3E}">
        <p14:creationId xmlns:p14="http://schemas.microsoft.com/office/powerpoint/2010/main" val="19511406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p>
        </p:txBody>
      </p:sp>
      <p:sp>
        <p:nvSpPr>
          <p:cNvPr id="3" name="Marcador de fecha 2"/>
          <p:cNvSpPr>
            <a:spLocks noGrp="1"/>
          </p:cNvSpPr>
          <p:nvPr>
            <p:ph type="dt" sz="half" idx="10"/>
          </p:nvPr>
        </p:nvSpPr>
        <p:spPr/>
        <p:txBody>
          <a:bodyPr/>
          <a:lstStyle/>
          <a:p>
            <a:fld id="{D6D4999A-B105-4AE8-BD47-2FEBA067EB86}" type="datetimeFigureOut">
              <a:rPr lang="es-ES" smtClean="0"/>
              <a:t>22/08/2024</a:t>
            </a:fld>
            <a:endParaRPr lang="es-ES"/>
          </a:p>
        </p:txBody>
      </p:sp>
      <p:sp>
        <p:nvSpPr>
          <p:cNvPr id="4" name="Marcador de pie de página 3"/>
          <p:cNvSpPr>
            <a:spLocks noGrp="1"/>
          </p:cNvSpPr>
          <p:nvPr>
            <p:ph type="ftr" sz="quarter" idx="11"/>
          </p:nvPr>
        </p:nvSpPr>
        <p:spPr/>
        <p:txBody>
          <a:bodyPr/>
          <a:lstStyle/>
          <a:p>
            <a:endParaRPr lang="es-ES"/>
          </a:p>
        </p:txBody>
      </p:sp>
      <p:sp>
        <p:nvSpPr>
          <p:cNvPr id="5" name="Marcador de número de diapositiva 4"/>
          <p:cNvSpPr>
            <a:spLocks noGrp="1"/>
          </p:cNvSpPr>
          <p:nvPr>
            <p:ph type="sldNum" sz="quarter" idx="12"/>
          </p:nvPr>
        </p:nvSpPr>
        <p:spPr/>
        <p:txBody>
          <a:bodyPr/>
          <a:lstStyle/>
          <a:p>
            <a:fld id="{E0C7581D-E8DA-449F-B537-1C11E562EE2E}" type="slidenum">
              <a:rPr lang="es-ES" smtClean="0"/>
              <a:t>‹Nº›</a:t>
            </a:fld>
            <a:endParaRPr lang="es-ES"/>
          </a:p>
        </p:txBody>
      </p:sp>
    </p:spTree>
    <p:extLst>
      <p:ext uri="{BB962C8B-B14F-4D97-AF65-F5344CB8AC3E}">
        <p14:creationId xmlns:p14="http://schemas.microsoft.com/office/powerpoint/2010/main" val="39920085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D6D4999A-B105-4AE8-BD47-2FEBA067EB86}" type="datetimeFigureOut">
              <a:rPr lang="es-ES" smtClean="0"/>
              <a:t>22/08/2024</a:t>
            </a:fld>
            <a:endParaRPr lang="es-ES"/>
          </a:p>
        </p:txBody>
      </p:sp>
      <p:sp>
        <p:nvSpPr>
          <p:cNvPr id="3" name="Marcador de pie de página 2"/>
          <p:cNvSpPr>
            <a:spLocks noGrp="1"/>
          </p:cNvSpPr>
          <p:nvPr>
            <p:ph type="ftr" sz="quarter" idx="11"/>
          </p:nvPr>
        </p:nvSpPr>
        <p:spPr/>
        <p:txBody>
          <a:bodyPr/>
          <a:lstStyle/>
          <a:p>
            <a:endParaRPr lang="es-ES"/>
          </a:p>
        </p:txBody>
      </p:sp>
      <p:sp>
        <p:nvSpPr>
          <p:cNvPr id="4" name="Marcador de número de diapositiva 3"/>
          <p:cNvSpPr>
            <a:spLocks noGrp="1"/>
          </p:cNvSpPr>
          <p:nvPr>
            <p:ph type="sldNum" sz="quarter" idx="12"/>
          </p:nvPr>
        </p:nvSpPr>
        <p:spPr/>
        <p:txBody>
          <a:bodyPr/>
          <a:lstStyle/>
          <a:p>
            <a:fld id="{E0C7581D-E8DA-449F-B537-1C11E562EE2E}" type="slidenum">
              <a:rPr lang="es-ES" smtClean="0"/>
              <a:t>‹Nº›</a:t>
            </a:fld>
            <a:endParaRPr lang="es-ES"/>
          </a:p>
        </p:txBody>
      </p:sp>
    </p:spTree>
    <p:extLst>
      <p:ext uri="{BB962C8B-B14F-4D97-AF65-F5344CB8AC3E}">
        <p14:creationId xmlns:p14="http://schemas.microsoft.com/office/powerpoint/2010/main" val="27857976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el estilo de texto del patrón</a:t>
            </a:r>
          </a:p>
        </p:txBody>
      </p:sp>
      <p:sp>
        <p:nvSpPr>
          <p:cNvPr id="5" name="Marcador de fecha 4"/>
          <p:cNvSpPr>
            <a:spLocks noGrp="1"/>
          </p:cNvSpPr>
          <p:nvPr>
            <p:ph type="dt" sz="half" idx="10"/>
          </p:nvPr>
        </p:nvSpPr>
        <p:spPr/>
        <p:txBody>
          <a:bodyPr/>
          <a:lstStyle/>
          <a:p>
            <a:fld id="{D6D4999A-B105-4AE8-BD47-2FEBA067EB86}" type="datetimeFigureOut">
              <a:rPr lang="es-ES" smtClean="0"/>
              <a:t>22/08/2024</a:t>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E0C7581D-E8DA-449F-B537-1C11E562EE2E}" type="slidenum">
              <a:rPr lang="es-ES" smtClean="0"/>
              <a:t>‹Nº›</a:t>
            </a:fld>
            <a:endParaRPr lang="es-ES"/>
          </a:p>
        </p:txBody>
      </p:sp>
    </p:spTree>
    <p:extLst>
      <p:ext uri="{BB962C8B-B14F-4D97-AF65-F5344CB8AC3E}">
        <p14:creationId xmlns:p14="http://schemas.microsoft.com/office/powerpoint/2010/main" val="13775087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el estilo de texto del patrón</a:t>
            </a:r>
          </a:p>
        </p:txBody>
      </p:sp>
      <p:sp>
        <p:nvSpPr>
          <p:cNvPr id="5" name="Marcador de fecha 4"/>
          <p:cNvSpPr>
            <a:spLocks noGrp="1"/>
          </p:cNvSpPr>
          <p:nvPr>
            <p:ph type="dt" sz="half" idx="10"/>
          </p:nvPr>
        </p:nvSpPr>
        <p:spPr/>
        <p:txBody>
          <a:bodyPr/>
          <a:lstStyle/>
          <a:p>
            <a:fld id="{D6D4999A-B105-4AE8-BD47-2FEBA067EB86}" type="datetimeFigureOut">
              <a:rPr lang="es-ES" smtClean="0"/>
              <a:t>22/08/2024</a:t>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E0C7581D-E8DA-449F-B537-1C11E562EE2E}" type="slidenum">
              <a:rPr lang="es-ES" smtClean="0"/>
              <a:t>‹Nº›</a:t>
            </a:fld>
            <a:endParaRPr lang="es-ES"/>
          </a:p>
        </p:txBody>
      </p:sp>
    </p:spTree>
    <p:extLst>
      <p:ext uri="{BB962C8B-B14F-4D97-AF65-F5344CB8AC3E}">
        <p14:creationId xmlns:p14="http://schemas.microsoft.com/office/powerpoint/2010/main" val="23321444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6D4999A-B105-4AE8-BD47-2FEBA067EB86}" type="datetimeFigureOut">
              <a:rPr lang="es-ES" smtClean="0"/>
              <a:t>22/08/2024</a:t>
            </a:fld>
            <a:endParaRPr lang="es-ES"/>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0C7581D-E8DA-449F-B537-1C11E562EE2E}" type="slidenum">
              <a:rPr lang="es-ES" smtClean="0"/>
              <a:t>‹Nº›</a:t>
            </a:fld>
            <a:endParaRPr lang="es-ES"/>
          </a:p>
        </p:txBody>
      </p:sp>
    </p:spTree>
    <p:extLst>
      <p:ext uri="{BB962C8B-B14F-4D97-AF65-F5344CB8AC3E}">
        <p14:creationId xmlns:p14="http://schemas.microsoft.com/office/powerpoint/2010/main" val="347393956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www.injuve.es/sites/default/files/Revista96_11.pdf" TargetMode="Externa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www.youtube.com/watch?v=pQIoakzxDro" TargetMode="External"/><Relationship Id="rId2" Type="http://schemas.openxmlformats.org/officeDocument/2006/relationships/hyperlink" Target="http://www.utm.mx/~temas/temas-docs/nota3t34.pdf" TargetMode="Externa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3" Type="http://schemas.openxmlformats.org/officeDocument/2006/relationships/hyperlink" Target="https://elpais.com/cultura/2006/03/14/actualidad/1142290807_850215.html" TargetMode="External"/><Relationship Id="rId2" Type="http://schemas.openxmlformats.org/officeDocument/2006/relationships/hyperlink" Target="http://www.elmundo.es/elmundo/2006/03/14/cultura/1142364482.html" TargetMode="Externa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hyperlink" Target="http://www.difusioncultural.uam.mx/casadeltiempo/01_oct_nov_2007/casa_del_tiempo_eIV_num01_47_51.pdf" TargetMode="Externa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1 Título"/>
          <p:cNvSpPr>
            <a:spLocks noGrp="1"/>
          </p:cNvSpPr>
          <p:nvPr>
            <p:ph type="title" idx="4294967295"/>
          </p:nvPr>
        </p:nvSpPr>
        <p:spPr>
          <a:xfrm>
            <a:off x="2024034" y="357166"/>
            <a:ext cx="8229600" cy="214314"/>
          </a:xfrm>
        </p:spPr>
        <p:txBody>
          <a:bodyPr>
            <a:normAutofit fontScale="90000"/>
          </a:bodyPr>
          <a:lstStyle/>
          <a:p>
            <a:pPr algn="ctr"/>
            <a:r>
              <a:rPr lang="es-MX" sz="2700" b="1" u="sng" dirty="0"/>
              <a:t>MODERNIDAD Y POSMODERNIDAD</a:t>
            </a:r>
            <a:br>
              <a:rPr lang="es-ES" dirty="0"/>
            </a:br>
            <a:endParaRPr lang="es-ES" dirty="0"/>
          </a:p>
        </p:txBody>
      </p:sp>
      <p:sp>
        <p:nvSpPr>
          <p:cNvPr id="71683" name="2 Marcador de contenido"/>
          <p:cNvSpPr>
            <a:spLocks noGrp="1"/>
          </p:cNvSpPr>
          <p:nvPr>
            <p:ph idx="4294967295"/>
          </p:nvPr>
        </p:nvSpPr>
        <p:spPr>
          <a:xfrm>
            <a:off x="162838" y="357166"/>
            <a:ext cx="12029162" cy="4572032"/>
          </a:xfrm>
        </p:spPr>
        <p:txBody>
          <a:bodyPr>
            <a:normAutofit fontScale="25000" lnSpcReduction="20000"/>
          </a:bodyPr>
          <a:lstStyle/>
          <a:p>
            <a:pPr>
              <a:buNone/>
            </a:pPr>
            <a:endParaRPr lang="es-MX" sz="3700" b="1" u="sng" dirty="0"/>
          </a:p>
          <a:p>
            <a:pPr>
              <a:buNone/>
            </a:pPr>
            <a:r>
              <a:rPr lang="es-MX" sz="4400" b="1" u="sng" dirty="0"/>
              <a:t>FUENTES: </a:t>
            </a:r>
            <a:endParaRPr lang="es-ES" sz="4400" dirty="0"/>
          </a:p>
          <a:p>
            <a:pPr>
              <a:buNone/>
            </a:pPr>
            <a:r>
              <a:rPr lang="es-ES" sz="4400" dirty="0"/>
              <a:t> CASTELLO, Santiago (2006)  </a:t>
            </a:r>
            <a:r>
              <a:rPr lang="es-ES" sz="4400" i="1" dirty="0"/>
              <a:t>La hermenéutica del sujeto. Hacia una recuperación del sujeto </a:t>
            </a:r>
            <a:r>
              <a:rPr lang="es-ES" sz="4400" dirty="0"/>
              <a:t>en </a:t>
            </a:r>
            <a:r>
              <a:rPr lang="es-ES" sz="4400" dirty="0" err="1"/>
              <a:t>Anatéllei</a:t>
            </a:r>
            <a:r>
              <a:rPr lang="es-ES" sz="4400" dirty="0"/>
              <a:t>. Año 8 Nº 15  Centro de Estudios Filosóficos y Teológicos, Córdoba, Recuperado de http://cefyt-anatellei.org/wp-content/uploads/2006/06/Castello.pdf</a:t>
            </a:r>
            <a:endParaRPr lang="es-ES" sz="4400" i="1" dirty="0"/>
          </a:p>
          <a:p>
            <a:pPr>
              <a:buNone/>
            </a:pPr>
            <a:r>
              <a:rPr lang="es-ES" sz="4400" dirty="0"/>
              <a:t>FERNÁNDEZ CASTRILLO, Carolina (*)  2009 “De la rebelión a la organización: la vanguardia frente a lo moderno” en </a:t>
            </a:r>
            <a:r>
              <a:rPr lang="es-ES" sz="4400" i="1" dirty="0"/>
              <a:t>Espéculo. Revista de estudios literarios Nº 43 </a:t>
            </a:r>
            <a:r>
              <a:rPr lang="es-ES" sz="4400" dirty="0"/>
              <a:t>Universidad Complutense de Madrid  (*)  </a:t>
            </a:r>
            <a:r>
              <a:rPr lang="es-ES" sz="4400" dirty="0" err="1"/>
              <a:t>Università</a:t>
            </a:r>
            <a:r>
              <a:rPr lang="es-ES" sz="4400" dirty="0"/>
              <a:t> </a:t>
            </a:r>
            <a:r>
              <a:rPr lang="es-ES" sz="4400" dirty="0" err="1"/>
              <a:t>degli</a:t>
            </a:r>
            <a:r>
              <a:rPr lang="es-ES" sz="4400" dirty="0"/>
              <a:t> </a:t>
            </a:r>
            <a:r>
              <a:rPr lang="es-ES" sz="4400" dirty="0" err="1"/>
              <a:t>Studi</a:t>
            </a:r>
            <a:r>
              <a:rPr lang="es-ES" sz="4400" dirty="0"/>
              <a:t> di Roma "La </a:t>
            </a:r>
            <a:r>
              <a:rPr lang="es-ES" sz="4400" dirty="0" err="1"/>
              <a:t>Sapienza</a:t>
            </a:r>
            <a:r>
              <a:rPr lang="es-ES" sz="4400" dirty="0"/>
              <a:t>"</a:t>
            </a:r>
            <a:endParaRPr lang="es-MX" sz="4400" b="1" dirty="0"/>
          </a:p>
          <a:p>
            <a:pPr>
              <a:buNone/>
            </a:pPr>
            <a:r>
              <a:rPr lang="es-MX" sz="4400" dirty="0"/>
              <a:t>DÍAZ; Esther (1999):</a:t>
            </a:r>
            <a:r>
              <a:rPr lang="es-MX" sz="4400" i="1" u="sng" dirty="0"/>
              <a:t> </a:t>
            </a:r>
            <a:r>
              <a:rPr lang="es-MX" sz="4400" i="1" dirty="0"/>
              <a:t>Posmodernidad</a:t>
            </a:r>
            <a:r>
              <a:rPr lang="es-MX" sz="4400" dirty="0"/>
              <a:t>. Bs. As. </a:t>
            </a:r>
            <a:r>
              <a:rPr lang="es-MX" sz="4400" dirty="0" err="1"/>
              <a:t>Biblos</a:t>
            </a:r>
            <a:r>
              <a:rPr lang="es-MX" sz="4400" dirty="0"/>
              <a:t>.</a:t>
            </a:r>
            <a:r>
              <a:rPr lang="es-MX" sz="4400" u="sng" dirty="0"/>
              <a:t> </a:t>
            </a:r>
          </a:p>
          <a:p>
            <a:pPr>
              <a:buNone/>
            </a:pPr>
            <a:r>
              <a:rPr lang="es-ES" sz="4400" dirty="0"/>
              <a:t>HABERMAS, </a:t>
            </a:r>
            <a:r>
              <a:rPr lang="es-ES" sz="4400" dirty="0" err="1"/>
              <a:t>Jürgen</a:t>
            </a:r>
            <a:r>
              <a:rPr lang="es-ES" sz="4400" dirty="0"/>
              <a:t> (1989) “</a:t>
            </a:r>
            <a:r>
              <a:rPr lang="es-ES" sz="4400" i="1" dirty="0"/>
              <a:t>El discurso filosófico de la modernidad: doce lecciones</a:t>
            </a:r>
            <a:r>
              <a:rPr lang="es-ES" sz="4400" dirty="0"/>
              <a:t>.” Taurus, Madrid.</a:t>
            </a:r>
          </a:p>
          <a:p>
            <a:pPr>
              <a:buNone/>
            </a:pPr>
            <a:r>
              <a:rPr lang="es-ES" sz="4400" dirty="0"/>
              <a:t>HOBSBAWM, Eric (1999) </a:t>
            </a:r>
            <a:r>
              <a:rPr lang="es-ES" sz="4400" i="1" dirty="0"/>
              <a:t>Historia del Siglo XX. </a:t>
            </a:r>
            <a:r>
              <a:rPr lang="es-ES" sz="4400" dirty="0"/>
              <a:t>Buenos Aires. Crítica Grijalbo </a:t>
            </a:r>
            <a:r>
              <a:rPr lang="es-ES" sz="4400" dirty="0" err="1"/>
              <a:t>Mondadori</a:t>
            </a:r>
            <a:r>
              <a:rPr lang="es-ES" sz="4400" dirty="0"/>
              <a:t>.</a:t>
            </a:r>
          </a:p>
          <a:p>
            <a:pPr>
              <a:buNone/>
            </a:pPr>
            <a:r>
              <a:rPr lang="es-ES" sz="4400" dirty="0"/>
              <a:t>JAMESON, </a:t>
            </a:r>
            <a:r>
              <a:rPr lang="es-ES" sz="4400" dirty="0" err="1"/>
              <a:t>Fredric</a:t>
            </a:r>
            <a:r>
              <a:rPr lang="es-ES" sz="4400" dirty="0"/>
              <a:t> (1991 ) </a:t>
            </a:r>
            <a:r>
              <a:rPr lang="es-ES" sz="4400" i="1" dirty="0"/>
              <a:t>Ensayos sobre el posmodernismo</a:t>
            </a:r>
            <a:r>
              <a:rPr lang="es-ES" sz="4400" dirty="0"/>
              <a:t>. Buenos Aires. Imago </a:t>
            </a:r>
            <a:r>
              <a:rPr lang="es-ES" sz="4400" dirty="0" err="1"/>
              <a:t>Mundi</a:t>
            </a:r>
            <a:endParaRPr lang="es-ES" sz="4400" dirty="0"/>
          </a:p>
          <a:p>
            <a:pPr>
              <a:buNone/>
            </a:pPr>
            <a:r>
              <a:rPr lang="es-MX" sz="4400" dirty="0"/>
              <a:t>LYOTARD, Jean-</a:t>
            </a:r>
            <a:r>
              <a:rPr lang="es-MX" sz="4400" dirty="0" err="1"/>
              <a:t>Francois</a:t>
            </a:r>
            <a:r>
              <a:rPr lang="es-MX" sz="4400" dirty="0"/>
              <a:t>: (1993) </a:t>
            </a:r>
            <a:r>
              <a:rPr lang="es-MX" sz="4400" i="1" dirty="0"/>
              <a:t>La condición posmoderna. Informe sobre el saber.</a:t>
            </a:r>
            <a:r>
              <a:rPr lang="es-MX" sz="4400" dirty="0"/>
              <a:t> Barcelona. Planeta</a:t>
            </a:r>
            <a:endParaRPr lang="es-ES" sz="4400" dirty="0"/>
          </a:p>
          <a:p>
            <a:pPr>
              <a:buNone/>
            </a:pPr>
            <a:r>
              <a:rPr lang="es-MX" sz="4400" dirty="0"/>
              <a:t>OBIOLS, Guillermo y SI SEGNI DE OBIOLS, Silvia (1993)</a:t>
            </a:r>
            <a:r>
              <a:rPr lang="es-MX" sz="4400" i="1" dirty="0"/>
              <a:t> Adolescencia, posmodernidad y escuela secundaria </a:t>
            </a:r>
            <a:r>
              <a:rPr lang="es-MX" sz="4400" dirty="0"/>
              <a:t>Buenos Aires. </a:t>
            </a:r>
            <a:r>
              <a:rPr lang="es-MX" sz="4400" dirty="0" err="1"/>
              <a:t>Kapelusz</a:t>
            </a:r>
            <a:endParaRPr lang="es-MX" sz="4400" dirty="0"/>
          </a:p>
          <a:p>
            <a:pPr>
              <a:buNone/>
            </a:pPr>
            <a:r>
              <a:rPr lang="es-ES" sz="4400" dirty="0"/>
              <a:t>RAMOS ORTEGA, Belén (*)</a:t>
            </a:r>
            <a:r>
              <a:rPr lang="es-MX" sz="4400" dirty="0"/>
              <a:t> (2011) </a:t>
            </a:r>
            <a:r>
              <a:rPr lang="es-ES" sz="4400" i="1" dirty="0" err="1"/>
              <a:t>Posmoliteratura</a:t>
            </a:r>
            <a:r>
              <a:rPr lang="es-ES" sz="4400" i="1" dirty="0"/>
              <a:t>: los nuevos parámetros de la creación en la era posmoderna en “</a:t>
            </a:r>
            <a:r>
              <a:rPr lang="es-ES" sz="4400" dirty="0"/>
              <a:t>Espéculo”. Revista de estudios literarios. Universidad Complutense de Madrid. Recuperado de http://www.ucm.es/info/especulo/numero46/posmolite.html</a:t>
            </a:r>
          </a:p>
          <a:p>
            <a:pPr>
              <a:buNone/>
            </a:pPr>
            <a:r>
              <a:rPr lang="es-ES" sz="4400" dirty="0"/>
              <a:t>(*) Universidad de Granada</a:t>
            </a:r>
          </a:p>
          <a:p>
            <a:pPr>
              <a:buNone/>
            </a:pPr>
            <a:r>
              <a:rPr lang="es-MX" sz="4400" dirty="0"/>
              <a:t>SARLO, Beatriz: (2004) </a:t>
            </a:r>
            <a:r>
              <a:rPr lang="es-MX" sz="4400" i="1" dirty="0"/>
              <a:t>Escenas de la vida posmoderna</a:t>
            </a:r>
            <a:r>
              <a:rPr lang="es-MX" sz="4400" dirty="0"/>
              <a:t>. Buenos Aires. </a:t>
            </a:r>
            <a:r>
              <a:rPr lang="es-MX" sz="4400" dirty="0" err="1"/>
              <a:t>Seix</a:t>
            </a:r>
            <a:r>
              <a:rPr lang="es-MX" sz="4400" dirty="0"/>
              <a:t> Barral. (1994)</a:t>
            </a:r>
          </a:p>
          <a:p>
            <a:pPr>
              <a:buNone/>
            </a:pPr>
            <a:r>
              <a:rPr lang="es-MX" sz="4400" dirty="0"/>
              <a:t>TORRES, Carlos: (*) (2004) </a:t>
            </a:r>
            <a:r>
              <a:rPr lang="es-MX" sz="4400" i="1" dirty="0"/>
              <a:t>La postmodernidad o el peligroso espacio de percolación de lo banal</a:t>
            </a:r>
            <a:r>
              <a:rPr lang="es-MX" sz="4400" dirty="0"/>
              <a:t>” </a:t>
            </a:r>
            <a:r>
              <a:rPr lang="es-ES" sz="4400" dirty="0"/>
              <a:t>en “Espéculo.” Revista de estudios literarios Nº 29 Universidad Complutense de Madrid (*) Magister en Literatura Latinoamericana, escritor y profesor de Literatura de Colombia</a:t>
            </a:r>
          </a:p>
          <a:p>
            <a:pPr>
              <a:buNone/>
            </a:pPr>
            <a:r>
              <a:rPr lang="es-ES" sz="4400" dirty="0"/>
              <a:t>VATTIMO, Gianni (1987) </a:t>
            </a:r>
            <a:r>
              <a:rPr lang="es-ES" sz="4400" i="1" dirty="0"/>
              <a:t>El fin de la modernidad. Nihilismo y hermenéutica en la cultura posmoderna</a:t>
            </a:r>
            <a:r>
              <a:rPr lang="es-ES" sz="4400" dirty="0"/>
              <a:t>. Barcelona. </a:t>
            </a:r>
            <a:r>
              <a:rPr lang="es-ES" sz="4400" dirty="0" err="1"/>
              <a:t>Gedisa</a:t>
            </a:r>
            <a:r>
              <a:rPr lang="es-ES" sz="4400" dirty="0"/>
              <a:t>.</a:t>
            </a:r>
            <a:endParaRPr lang="es-MX" sz="4400" b="1" dirty="0"/>
          </a:p>
          <a:p>
            <a:pPr>
              <a:buNone/>
            </a:pPr>
            <a:endParaRPr lang="es-MX" sz="6400" b="1" dirty="0"/>
          </a:p>
          <a:p>
            <a:pPr algn="ctr">
              <a:buNone/>
            </a:pPr>
            <a:r>
              <a:rPr lang="es-MX" sz="6400" b="1" u="sng" dirty="0"/>
              <a:t>MODERNIDAD</a:t>
            </a:r>
          </a:p>
          <a:p>
            <a:pPr algn="ctr">
              <a:buNone/>
            </a:pPr>
            <a:endParaRPr lang="es-MX" sz="6400" b="1" u="sng" dirty="0"/>
          </a:p>
          <a:p>
            <a:pPr>
              <a:buNone/>
            </a:pPr>
            <a:r>
              <a:rPr lang="es-ES" sz="6400" b="1" dirty="0"/>
              <a:t>            </a:t>
            </a:r>
            <a:r>
              <a:rPr lang="es-ES" sz="5600" b="1" dirty="0"/>
              <a:t> El término “moderno” deriva de la expresión del latín </a:t>
            </a:r>
            <a:r>
              <a:rPr lang="es-ES" sz="5600" b="1" i="1" dirty="0"/>
              <a:t>modus </a:t>
            </a:r>
            <a:r>
              <a:rPr lang="es-ES" sz="5600" b="1" i="1" dirty="0" err="1"/>
              <a:t>hodiernus</a:t>
            </a:r>
            <a:r>
              <a:rPr lang="es-ES" sz="5600" b="1" dirty="0"/>
              <a:t>, “a la manera de hoy”, que comienza a emplearse en el Bajo Imperio Romano (284-486) y que resulta variable en función del momento en el que se analice. Según Hans Robert </a:t>
            </a:r>
            <a:r>
              <a:rPr lang="es-ES" sz="5600" b="1" dirty="0" err="1"/>
              <a:t>Jauss</a:t>
            </a:r>
            <a:r>
              <a:rPr lang="es-ES" sz="5600" b="1" dirty="0"/>
              <a:t>, la palabra </a:t>
            </a:r>
            <a:r>
              <a:rPr lang="es-ES" sz="5600" b="1" i="1" dirty="0" err="1"/>
              <a:t>modernus</a:t>
            </a:r>
            <a:r>
              <a:rPr lang="es-ES" sz="5600" b="1" dirty="0"/>
              <a:t> fue adoptada por vez primera a finales del siglo V para distinguir el presente, ya oficialmente cristiano, del pasado romano pagano. Sin embargo, otros autores nos remiten a la época medieval e indican que el término </a:t>
            </a:r>
            <a:r>
              <a:rPr lang="es-ES" sz="5600" b="1" i="1" dirty="0" err="1"/>
              <a:t>modernus</a:t>
            </a:r>
            <a:r>
              <a:rPr lang="es-ES" sz="5600" b="1" dirty="0"/>
              <a:t>, empleado a la vez como nombre y adjetivo, se forjó a partir del adverbio modo, que significaba “recientemente”, “ahora mismo”. A partir de entonces, </a:t>
            </a:r>
            <a:r>
              <a:rPr lang="es-ES" sz="5600" b="1" i="1" dirty="0" err="1"/>
              <a:t>modernus</a:t>
            </a:r>
            <a:r>
              <a:rPr lang="es-ES" sz="5600" b="1" dirty="0"/>
              <a:t> se comenzó a utilizar para designar la “actualidad”, “nuestro tiempo” y el “presente”. El término “moderno” cobró una especial fuerza a partir del siglo XVIII durante la Francia revolucionaria  y, según </a:t>
            </a:r>
            <a:r>
              <a:rPr lang="es-ES" sz="5600" b="1" dirty="0" err="1"/>
              <a:t>Jürgen</a:t>
            </a:r>
            <a:r>
              <a:rPr lang="es-ES" sz="5600" b="1" dirty="0"/>
              <a:t> </a:t>
            </a:r>
            <a:r>
              <a:rPr lang="es-ES" sz="5600" b="1" dirty="0" err="1"/>
              <a:t>Habermas</a:t>
            </a:r>
            <a:r>
              <a:rPr lang="es-ES" sz="5600" b="1" dirty="0"/>
              <a:t>, ha estado presente en </a:t>
            </a:r>
            <a:r>
              <a:rPr lang="es-ES" sz="5600" dirty="0"/>
              <a:t>“todos aquellos períodos en que se formó la conciencia de una nueva época, modificando su relación con la antigüedad (…) la marca distintiva de lo moderno es ‘lo nuevo’, que es superado y condenado a la obsolescencia por la novedad del estilo que le sigue” (</a:t>
            </a:r>
            <a:r>
              <a:rPr lang="es-ES" sz="5600" dirty="0" err="1"/>
              <a:t>Habermas</a:t>
            </a:r>
            <a:r>
              <a:rPr lang="es-ES" sz="5600" dirty="0"/>
              <a:t> , 1989: 132 citado por Fernández Castrillo , ver ref. </a:t>
            </a:r>
            <a:r>
              <a:rPr lang="es-ES" sz="5600" dirty="0" err="1"/>
              <a:t>bib</a:t>
            </a:r>
            <a:r>
              <a:rPr lang="es-ES" sz="5600" dirty="0"/>
              <a:t>.) </a:t>
            </a:r>
          </a:p>
          <a:p>
            <a:pPr>
              <a:buNone/>
            </a:pPr>
            <a:endParaRPr lang="es-MX" sz="5600" dirty="0"/>
          </a:p>
          <a:p>
            <a:pPr>
              <a:buNone/>
            </a:pPr>
            <a:endParaRPr lang="es-MX" sz="1200" dirty="0"/>
          </a:p>
          <a:p>
            <a:pPr>
              <a:buNone/>
            </a:pPr>
            <a:endParaRPr lang="es-MX" sz="1200" dirty="0"/>
          </a:p>
          <a:p>
            <a:pPr>
              <a:buNone/>
            </a:pPr>
            <a:r>
              <a:rPr lang="es-ES" sz="1200" dirty="0"/>
              <a:t>        </a:t>
            </a:r>
          </a:p>
          <a:p>
            <a:pPr algn="ctr">
              <a:buNone/>
            </a:pPr>
            <a:r>
              <a:rPr lang="es-ES" sz="1200" b="1" dirty="0"/>
              <a:t>        </a:t>
            </a:r>
            <a:r>
              <a:rPr lang="es-ES" sz="1400" b="1" u="sng" dirty="0"/>
              <a:t> </a:t>
            </a:r>
            <a:endParaRPr lang="es-ES" sz="1200" dirty="0"/>
          </a:p>
          <a:p>
            <a:pPr>
              <a:buFontTx/>
              <a:buNone/>
            </a:pPr>
            <a:br>
              <a:rPr lang="es-MX" sz="1200" dirty="0"/>
            </a:br>
            <a:endParaRPr lang="es-ES" sz="1200" dirty="0"/>
          </a:p>
        </p:txBody>
      </p:sp>
    </p:spTree>
    <p:extLst>
      <p:ext uri="{BB962C8B-B14F-4D97-AF65-F5344CB8AC3E}">
        <p14:creationId xmlns:p14="http://schemas.microsoft.com/office/powerpoint/2010/main" val="180093541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1666844" y="285728"/>
            <a:ext cx="9001156" cy="2677656"/>
          </a:xfrm>
          <a:prstGeom prst="rect">
            <a:avLst/>
          </a:prstGeom>
        </p:spPr>
        <p:txBody>
          <a:bodyPr wrap="square">
            <a:spAutoFit/>
          </a:bodyPr>
          <a:lstStyle/>
          <a:p>
            <a:r>
              <a:rPr lang="es-MX" sz="1400" b="1" u="sng" dirty="0"/>
              <a:t>ASPECTO ÉTICO-FILOSÓFICO</a:t>
            </a:r>
          </a:p>
          <a:p>
            <a:pPr>
              <a:buNone/>
            </a:pPr>
            <a:r>
              <a:rPr lang="es-MX" sz="1400" b="1" u="sng" dirty="0" err="1"/>
              <a:t>Modenidad</a:t>
            </a:r>
            <a:r>
              <a:rPr lang="es-MX" sz="1400" b="1" u="sng" dirty="0"/>
              <a:t>                                                                                                                Posmodernidad</a:t>
            </a:r>
            <a:endParaRPr lang="es-ES" sz="1400" dirty="0"/>
          </a:p>
          <a:p>
            <a:pPr>
              <a:buFontTx/>
              <a:buNone/>
            </a:pPr>
            <a:r>
              <a:rPr lang="es-MX" sz="1400" b="1" dirty="0"/>
              <a:t>-Emancipación del individuo                                   - Desarrollo del individualismo exacerbado, egoísta, egocéntrico.</a:t>
            </a:r>
            <a:endParaRPr lang="es-ES" sz="1400" b="1" dirty="0"/>
          </a:p>
          <a:p>
            <a:pPr>
              <a:buFontTx/>
              <a:buNone/>
            </a:pPr>
            <a:r>
              <a:rPr lang="es-MX" sz="1400" b="1" dirty="0"/>
              <a:t>(inscripto en los grandes-                                         - Ausencia de trascendencia religiosa, moral y social.</a:t>
            </a:r>
            <a:endParaRPr lang="es-ES" sz="1400" b="1" dirty="0"/>
          </a:p>
          <a:p>
            <a:pPr>
              <a:buFontTx/>
              <a:buNone/>
            </a:pPr>
            <a:r>
              <a:rPr lang="es-MX" sz="1400" b="1" dirty="0"/>
              <a:t>proyectos colectivos)                                                 –Sustitución de los ideales trascendentes</a:t>
            </a:r>
          </a:p>
          <a:p>
            <a:pPr>
              <a:buNone/>
            </a:pPr>
            <a:r>
              <a:rPr lang="es-MX" sz="1400" b="1" dirty="0"/>
              <a:t>del sometimiento familiar                                          por metas individualistas y superfluas</a:t>
            </a:r>
            <a:endParaRPr lang="es-ES" sz="1400" b="1" dirty="0"/>
          </a:p>
          <a:p>
            <a:pPr>
              <a:buNone/>
            </a:pPr>
            <a:r>
              <a:rPr lang="es-MX" sz="1400" b="1" dirty="0"/>
              <a:t> y social a partir de la Reforma Protestante       Ej. la búsqueda de la eterna juventud a través de cirugías, </a:t>
            </a:r>
          </a:p>
          <a:p>
            <a:pPr>
              <a:buNone/>
            </a:pPr>
            <a:r>
              <a:rPr lang="es-MX" sz="1400" b="1" dirty="0"/>
              <a:t> y el racionalismo cartesiano                                     dietas,  proliferación de prácticas gimnásticas, etc.)</a:t>
            </a:r>
            <a:endParaRPr lang="es-ES" sz="1400" b="1" dirty="0"/>
          </a:p>
          <a:p>
            <a:pPr>
              <a:buNone/>
            </a:pPr>
            <a:r>
              <a:rPr lang="es-MX" sz="1400" b="1" dirty="0"/>
              <a:t>                                                                                       - Exacerbado  culto al cuerpo</a:t>
            </a:r>
            <a:endParaRPr lang="es-ES" sz="1400" b="1" dirty="0"/>
          </a:p>
          <a:p>
            <a:pPr>
              <a:buFontTx/>
              <a:buNone/>
            </a:pPr>
            <a:r>
              <a:rPr lang="es-MX" sz="1400" b="1" dirty="0"/>
              <a:t>-Pretensión de una moral universal                     </a:t>
            </a:r>
            <a:endParaRPr lang="es-ES" sz="1400" b="1" dirty="0"/>
          </a:p>
          <a:p>
            <a:pPr>
              <a:buFontTx/>
              <a:buNone/>
            </a:pPr>
            <a:r>
              <a:rPr lang="es-MX" sz="1400" b="1" dirty="0"/>
              <a:t>basada en</a:t>
            </a:r>
            <a:r>
              <a:rPr lang="es-ES" sz="1400" b="1" dirty="0"/>
              <a:t> </a:t>
            </a:r>
            <a:r>
              <a:rPr lang="es-MX" sz="1400" b="1" dirty="0"/>
              <a:t>el lógico sentido del deber. </a:t>
            </a:r>
            <a:endParaRPr lang="es-ES" sz="1400" b="1" dirty="0"/>
          </a:p>
          <a:p>
            <a:pPr>
              <a:buFontTx/>
              <a:buNone/>
            </a:pPr>
            <a:r>
              <a:rPr lang="es-MX" sz="1400" b="1" dirty="0"/>
              <a:t> -Privilegio del ser sobre el parecer</a:t>
            </a:r>
            <a:endParaRPr lang="es-ES" sz="1400" b="1" dirty="0">
              <a:solidFill>
                <a:srgbClr val="FF0000"/>
              </a:solidFill>
            </a:endParaRPr>
          </a:p>
        </p:txBody>
      </p:sp>
    </p:spTree>
    <p:extLst>
      <p:ext uri="{BB962C8B-B14F-4D97-AF65-F5344CB8AC3E}">
        <p14:creationId xmlns:p14="http://schemas.microsoft.com/office/powerpoint/2010/main" val="172952710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1524000" y="0"/>
            <a:ext cx="9144000" cy="6858000"/>
          </a:xfrm>
        </p:spPr>
        <p:txBody>
          <a:bodyPr>
            <a:normAutofit/>
          </a:bodyPr>
          <a:lstStyle/>
          <a:p>
            <a:endParaRPr lang="es-ES" sz="1600" b="1" u="sng" dirty="0"/>
          </a:p>
          <a:p>
            <a:pPr>
              <a:buNone/>
            </a:pPr>
            <a:r>
              <a:rPr lang="es-ES" sz="1600" u="sng" dirty="0"/>
              <a:t>Fuentes</a:t>
            </a:r>
            <a:r>
              <a:rPr lang="es-ES" sz="1600" dirty="0"/>
              <a:t>: BAUDRILLARD, Jean: (1985) </a:t>
            </a:r>
            <a:r>
              <a:rPr lang="es-ES" sz="1600" i="1" dirty="0"/>
              <a:t>El sistema de los objetos, </a:t>
            </a:r>
            <a:r>
              <a:rPr lang="es-ES" sz="1600" dirty="0"/>
              <a:t>México, Siglo XXI </a:t>
            </a:r>
          </a:p>
          <a:p>
            <a:pPr>
              <a:buNone/>
            </a:pPr>
            <a:r>
              <a:rPr lang="es-ES" sz="1600" dirty="0"/>
              <a:t>               VASQUEZ ROCCA, Adolfo (*): (2007) </a:t>
            </a:r>
            <a:r>
              <a:rPr lang="es-ES" sz="1600" i="1" dirty="0" err="1"/>
              <a:t>Baudrillard</a:t>
            </a:r>
            <a:r>
              <a:rPr lang="es-ES" sz="1600" i="1" dirty="0"/>
              <a:t>. Cultura, simulacro y régimen de mortandad en el  sistema de los objetos</a:t>
            </a:r>
            <a:r>
              <a:rPr lang="es-ES" sz="1600" dirty="0"/>
              <a:t> en   “Nómadas”.      Revista Crítica de Ciencias sociales y Jurídicas. 16 Publicación Virtual de la Universidad Complutense de Madrid.</a:t>
            </a:r>
            <a:br>
              <a:rPr lang="es-ES" sz="1600" b="1" dirty="0"/>
            </a:br>
            <a:r>
              <a:rPr lang="es-ES" sz="1600" dirty="0"/>
              <a:t>(*)Doctor en Filosofía por la Pontificia Universidad Católica de Valparaíso; Postgrado Universidad Complutense de Madrid</a:t>
            </a:r>
          </a:p>
          <a:p>
            <a:pPr>
              <a:buNone/>
            </a:pPr>
            <a:endParaRPr lang="es-ES" sz="1600" b="1" u="sng" dirty="0"/>
          </a:p>
          <a:p>
            <a:r>
              <a:rPr lang="es-ES" sz="1600" b="1" u="sng" dirty="0"/>
              <a:t>La identidad prefabricada</a:t>
            </a:r>
            <a:r>
              <a:rPr lang="es-ES" sz="1600" b="1" dirty="0"/>
              <a:t>: </a:t>
            </a:r>
            <a:r>
              <a:rPr lang="es-ES" sz="1600" dirty="0"/>
              <a:t>“El solitario </a:t>
            </a:r>
            <a:r>
              <a:rPr lang="es-ES" sz="1600" dirty="0" err="1"/>
              <a:t>voyeurista</a:t>
            </a:r>
            <a:r>
              <a:rPr lang="es-ES" sz="1600" dirty="0"/>
              <a:t> ocupa el lugar del antiguo seductor apasionado. Somos, en este sentido, ser para otros y no sólo por la teatralidad propia de la vida social, sino porque la mirada del otro nos constituye, en ella y por ella nos reconocemos. La constitución de nuestra identidad tiene lugar desde la alteridad, desde la mirada del otro que me objetiva, que me convierte en espectáculo. Ante él estoy en escena, experimentando las tortuosas exigencias de la teatralidad de la vida social. Lo característico de la frivolidad es la ausencia de esencia, de peso, de centralidad en toda la realidad, y por tanto, la reducción de todo lo real a mera apariencia.” (VASQUEZ ROCCA, Adolfo s/ ref. bibliográfica)”</a:t>
            </a:r>
          </a:p>
          <a:p>
            <a:r>
              <a:rPr lang="es-ES" sz="1600" b="1" u="sng" dirty="0"/>
              <a:t>La sociedad del espectáculo</a:t>
            </a:r>
          </a:p>
          <a:p>
            <a:pPr>
              <a:buNone/>
            </a:pPr>
            <a:r>
              <a:rPr lang="es-ES" sz="1600" b="1" dirty="0"/>
              <a:t>        </a:t>
            </a:r>
            <a:r>
              <a:rPr lang="es-ES" sz="1600" dirty="0"/>
              <a:t>“La moda ha contribuido también a la construcción del paraíso del capitalismo hegemónico. Sin duda, capitalismo y moda se retroalimentan. Ambos son el motor del deseo que se expresa y satisface consumiendo; ambos ponen en acción emociones y pasiones muy particulares, como la atracción por el lujo, por el exceso y la seducción. En palabras de J. </a:t>
            </a:r>
            <a:r>
              <a:rPr lang="es-ES" sz="1600" dirty="0" err="1"/>
              <a:t>Baudrillard</a:t>
            </a:r>
            <a:r>
              <a:rPr lang="es-ES" sz="1600" dirty="0"/>
              <a:t>: ‘No hay un progreso continuo en esos ámbitos: la moda es arbitraria, pasajera, cíclica y no añade nada a las cualidades intrínsecas del individuo”. Del mismo modo es para él el consumo un proceso social no racional. La voluntad se ejerce –está casi obligada a ejercerse– solamente en forma de deseo, clausurando otras dimensiones que abocan al reposo, como son la creación, la aceptación y la contemplación. Tanto la moda como el capitalismo producen un ser humano excitado, aspecto característico del diseño de la personalidad en sociedad del espectáculo.’” (</a:t>
            </a:r>
            <a:r>
              <a:rPr lang="es-ES" sz="1600" dirty="0" err="1"/>
              <a:t>Ibidem</a:t>
            </a:r>
            <a:r>
              <a:rPr lang="es-ES" sz="1600" dirty="0"/>
              <a:t>)</a:t>
            </a:r>
          </a:p>
        </p:txBody>
      </p:sp>
    </p:spTree>
    <p:extLst>
      <p:ext uri="{BB962C8B-B14F-4D97-AF65-F5344CB8AC3E}">
        <p14:creationId xmlns:p14="http://schemas.microsoft.com/office/powerpoint/2010/main" val="177056635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1524000" y="763479"/>
            <a:ext cx="9144000" cy="6858000"/>
          </a:xfrm>
        </p:spPr>
        <p:txBody>
          <a:bodyPr>
            <a:normAutofit/>
          </a:bodyPr>
          <a:lstStyle/>
          <a:p>
            <a:r>
              <a:rPr lang="es-ES" sz="2400" dirty="0"/>
              <a:t>“El individuo se ve obligado a elegir permanentemente, a tomar la iniciativa, a informarse, a probarse, a permanecer joven, a deliberar acerca de los actos más sencillos: qué automóvil comprar, qué película ver, qué libro leer, qué régimen o terapia seguir. El consumo obliga a hacerse cargo de sí mismo, nos hace “responsables”, se trata así de un sistema de participación ineludible” (ibídem)</a:t>
            </a:r>
            <a:endParaRPr lang="es-ES" sz="2200" dirty="0"/>
          </a:p>
          <a:p>
            <a:r>
              <a:rPr lang="es-ES" sz="2200" b="1" dirty="0"/>
              <a:t>El dispositivo que activa este sistema de “obsolescencia acelerada” —que impera a consumir compulsivamente— consiste en convencer al consumidor que necesita un producto nuevo antes que el que ya tiene agote su vida útil y funcionalidades. </a:t>
            </a:r>
          </a:p>
          <a:p>
            <a:r>
              <a:rPr lang="es-ES" sz="2200" b="1" dirty="0" err="1"/>
              <a:t>Baudrillard</a:t>
            </a:r>
            <a:r>
              <a:rPr lang="es-ES" sz="2200" b="1" dirty="0"/>
              <a:t> habla de un gran </a:t>
            </a:r>
            <a:r>
              <a:rPr lang="es-ES" sz="2200" b="1" i="1" dirty="0"/>
              <a:t>happening</a:t>
            </a:r>
            <a:r>
              <a:rPr lang="es-ES" sz="2200" b="1" dirty="0"/>
              <a:t> colectivo dominado por el espectáculo de la mortalidad impuesta y organizada de los objetos, por su artificial obsolescencia.</a:t>
            </a:r>
          </a:p>
          <a:p>
            <a:r>
              <a:rPr lang="es-ES" sz="2200" b="1" dirty="0"/>
              <a:t>Esta es una de las causas del amor disfuncional que le profesamos a los objetos, aquel que los abraza a la vez que los rechaza. La misma dualidad entre coleccionismo y desperdicio da cuenta de esta ambivalencia.</a:t>
            </a:r>
          </a:p>
        </p:txBody>
      </p:sp>
    </p:spTree>
    <p:extLst>
      <p:ext uri="{BB962C8B-B14F-4D97-AF65-F5344CB8AC3E}">
        <p14:creationId xmlns:p14="http://schemas.microsoft.com/office/powerpoint/2010/main" val="6628918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3" name="2 Marcador de contenido"/>
          <p:cNvSpPr>
            <a:spLocks noGrp="1"/>
          </p:cNvSpPr>
          <p:nvPr>
            <p:ph idx="4294967295"/>
          </p:nvPr>
        </p:nvSpPr>
        <p:spPr>
          <a:xfrm>
            <a:off x="1524000" y="0"/>
            <a:ext cx="9144000" cy="6858000"/>
          </a:xfrm>
        </p:spPr>
        <p:txBody>
          <a:bodyPr>
            <a:normAutofit/>
          </a:bodyPr>
          <a:lstStyle/>
          <a:p>
            <a:pPr marL="0" indent="0">
              <a:buNone/>
            </a:pPr>
            <a:r>
              <a:rPr lang="es-MX" sz="1200" b="1" u="sng" dirty="0"/>
              <a:t>3)ASPECTO MICROECONÓMICO (Economía personal y familiar)</a:t>
            </a:r>
            <a:endParaRPr lang="es-ES" sz="1200" dirty="0"/>
          </a:p>
          <a:p>
            <a:pPr>
              <a:buFontTx/>
              <a:buNone/>
            </a:pPr>
            <a:endParaRPr lang="es-ES" sz="1200" dirty="0"/>
          </a:p>
          <a:p>
            <a:r>
              <a:rPr lang="es-MX" sz="1200" b="1" u="sng" dirty="0"/>
              <a:t>- </a:t>
            </a:r>
            <a:r>
              <a:rPr lang="es-MX" sz="1200" b="1" dirty="0"/>
              <a:t>Cultura del progreso                                                                                      - Cultura del sin esfuerzo.</a:t>
            </a:r>
            <a:endParaRPr lang="es-ES" sz="1200" b="1" dirty="0"/>
          </a:p>
          <a:p>
            <a:pPr>
              <a:buNone/>
            </a:pPr>
            <a:r>
              <a:rPr lang="es-MX" sz="1200" b="1" dirty="0"/>
              <a:t>asentado en el   esfuerzo en el trabajo y el estudio                                            - Predominio del tener por sobre el ser. </a:t>
            </a:r>
            <a:endParaRPr lang="es-ES" sz="1200" b="1" dirty="0"/>
          </a:p>
          <a:p>
            <a:pPr>
              <a:buNone/>
            </a:pPr>
            <a:r>
              <a:rPr lang="es-MX" sz="1200" b="1" dirty="0"/>
              <a:t>(entendido como fuente de crecimiento intelectual, </a:t>
            </a:r>
            <a:endParaRPr lang="es-ES" sz="1200" b="1" dirty="0"/>
          </a:p>
          <a:p>
            <a:pPr>
              <a:buFontTx/>
              <a:buNone/>
            </a:pPr>
            <a:r>
              <a:rPr lang="es-MX" sz="1200" b="1" dirty="0"/>
              <a:t>social y económico).</a:t>
            </a:r>
            <a:endParaRPr lang="es-ES" sz="1200" b="1" dirty="0"/>
          </a:p>
          <a:p>
            <a:pPr>
              <a:buFontTx/>
              <a:buNone/>
            </a:pPr>
            <a:endParaRPr lang="es-ES" sz="1200" b="1" dirty="0"/>
          </a:p>
          <a:p>
            <a:r>
              <a:rPr lang="es-MX" sz="1200" b="1" dirty="0"/>
              <a:t>-Cultura del ahorro.                                                                                          – Cultura del crédito                                                  </a:t>
            </a:r>
            <a:endParaRPr lang="es-ES" sz="1200" b="1" dirty="0"/>
          </a:p>
          <a:p>
            <a:pPr>
              <a:buFontTx/>
              <a:buNone/>
            </a:pPr>
            <a:r>
              <a:rPr lang="es-MX" sz="1200" b="1" dirty="0"/>
              <a:t> (ratifica la idea                                                                                                     (gastar a cuenta y en cantidad- confirma</a:t>
            </a:r>
            <a:endParaRPr lang="es-ES" sz="1200" b="1" dirty="0"/>
          </a:p>
          <a:p>
            <a:pPr>
              <a:buFontTx/>
              <a:buNone/>
            </a:pPr>
            <a:r>
              <a:rPr lang="es-MX" sz="1200" b="1" dirty="0"/>
              <a:t>de proyectarse hacia el futuro)                                                                          la idea de vivir sólo el presente).                       </a:t>
            </a:r>
            <a:endParaRPr lang="es-ES" sz="1200" b="1" dirty="0"/>
          </a:p>
          <a:p>
            <a:pPr>
              <a:buFontTx/>
              <a:buNone/>
            </a:pPr>
            <a:endParaRPr lang="es-ES" sz="1200" b="1" dirty="0"/>
          </a:p>
          <a:p>
            <a:r>
              <a:rPr lang="es-MX" sz="1200" b="1" u="sng" dirty="0"/>
              <a:t>PRAGMATISMO</a:t>
            </a:r>
            <a:endParaRPr lang="es-ES" sz="1200" b="1" u="sng" dirty="0"/>
          </a:p>
          <a:p>
            <a:pPr>
              <a:buFontTx/>
              <a:buNone/>
            </a:pPr>
            <a:endParaRPr lang="es-ES" sz="1200" b="1" dirty="0"/>
          </a:p>
          <a:p>
            <a:r>
              <a:rPr lang="es-ES" sz="1200" b="1" dirty="0"/>
              <a:t>Vale lo útil para el desarrollo                                                                 - Todo vale para el provecho personal..</a:t>
            </a:r>
          </a:p>
          <a:p>
            <a:pPr>
              <a:buFontTx/>
              <a:buNone/>
            </a:pPr>
            <a:r>
              <a:rPr lang="es-ES" sz="1200" b="1" dirty="0"/>
              <a:t>personal y colectivo                       </a:t>
            </a:r>
          </a:p>
          <a:p>
            <a:pPr>
              <a:buFontTx/>
              <a:buNone/>
            </a:pPr>
            <a:endParaRPr lang="es-ES" sz="1200" b="1" dirty="0"/>
          </a:p>
          <a:p>
            <a:r>
              <a:rPr lang="es-MX" sz="1200" b="1" u="sng" dirty="0"/>
              <a:t>SATISFACCIÓN:                                          </a:t>
            </a:r>
            <a:endParaRPr lang="es-ES" sz="1200" b="1" dirty="0"/>
          </a:p>
          <a:p>
            <a:pPr>
              <a:buFontTx/>
              <a:buNone/>
            </a:pPr>
            <a:endParaRPr lang="es-ES" sz="1200" b="1" dirty="0"/>
          </a:p>
          <a:p>
            <a:r>
              <a:rPr lang="es-MX" sz="1200" b="1" dirty="0"/>
              <a:t>Asentada en la superación                                                                    - Asentada en el hedonismo individualista</a:t>
            </a:r>
            <a:endParaRPr lang="es-ES" sz="1200" b="1" dirty="0"/>
          </a:p>
          <a:p>
            <a:pPr>
              <a:buFontTx/>
              <a:buNone/>
            </a:pPr>
            <a:r>
              <a:rPr lang="es-MX" sz="1200" b="1" dirty="0"/>
              <a:t>y el progreso material,        .                                                                           (En realidad la sociedad de consumo</a:t>
            </a:r>
            <a:endParaRPr lang="es-ES" sz="1200" b="1" dirty="0"/>
          </a:p>
          <a:p>
            <a:pPr>
              <a:buFontTx/>
              <a:buNone/>
            </a:pPr>
            <a:r>
              <a:rPr lang="es-MX" sz="1200" b="1" dirty="0"/>
              <a:t>moral e intelectual del individuo                                                                  se sostiene en la insatisfacción</a:t>
            </a:r>
            <a:endParaRPr lang="es-ES" sz="1200" b="1" dirty="0"/>
          </a:p>
          <a:p>
            <a:pPr>
              <a:buFontTx/>
              <a:buNone/>
            </a:pPr>
            <a:r>
              <a:rPr lang="es-MX" sz="1200" b="1" dirty="0"/>
              <a:t>para conseguir el                                                                                               permanente del individuo).</a:t>
            </a:r>
            <a:endParaRPr lang="es-ES" sz="1200" b="1" dirty="0"/>
          </a:p>
          <a:p>
            <a:pPr>
              <a:buFontTx/>
              <a:buNone/>
            </a:pPr>
            <a:r>
              <a:rPr lang="es-MX" sz="1200" b="1" dirty="0"/>
              <a:t>progreso colectivo                                                                       </a:t>
            </a:r>
            <a:endParaRPr lang="es-ES" sz="1200" b="1" dirty="0"/>
          </a:p>
        </p:txBody>
      </p:sp>
    </p:spTree>
    <p:extLst>
      <p:ext uri="{BB962C8B-B14F-4D97-AF65-F5344CB8AC3E}">
        <p14:creationId xmlns:p14="http://schemas.microsoft.com/office/powerpoint/2010/main" val="417320800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1524000" y="0"/>
            <a:ext cx="9144000" cy="6858000"/>
          </a:xfrm>
        </p:spPr>
        <p:txBody>
          <a:bodyPr>
            <a:normAutofit/>
          </a:bodyPr>
          <a:lstStyle/>
          <a:p>
            <a:r>
              <a:rPr lang="es-ES" sz="1800" dirty="0"/>
              <a:t>“La sociedad de consumo supone la programación de lo cotidiano; manipula y determina la vida individual y social en todos sus intersticios; todo se transforma en artificio e ilusión al servicio del imaginario capitalista y de los intereses de las clases dominantes. El imperio de la seducción y de la obsolescencia; el sistema fetichista de la apariencia y alienación generalizada.” (VASQUEZ ROCCA, Adolfo ver ref. bibliográfica)”</a:t>
            </a:r>
          </a:p>
          <a:p>
            <a:r>
              <a:rPr lang="es-ES" sz="1800" dirty="0"/>
              <a:t>“Si en la actualidad estamos condenados a nuestra imagen, no es a causa de la alienación, sino de su fin, es decir, de la virtual desaparición del otro, que es una fatalidad mucho peor.”</a:t>
            </a:r>
          </a:p>
          <a:p>
            <a:r>
              <a:rPr lang="es-ES" sz="1800" dirty="0"/>
              <a:t>“Ver y ser vistos, esa parece ser la consigna en el juego translúcido de la frivolidad.” (ídem)</a:t>
            </a:r>
          </a:p>
          <a:p>
            <a:r>
              <a:rPr lang="es-ES" sz="1800" dirty="0"/>
              <a:t>“La personalidad narcisista (…)no conoce límites entre ella misma y el mundo que exige la gratificación inmediata de sus deseos, así como la erosión de la vida intima tenida lugar a través de la relaciones sociales que se tratan como pretextos para la expresión de la propia personalidad.” (</a:t>
            </a:r>
            <a:r>
              <a:rPr lang="es-ES" sz="1800" dirty="0" err="1"/>
              <a:t>Ibidem</a:t>
            </a:r>
            <a:r>
              <a:rPr lang="es-ES" sz="1800" dirty="0"/>
              <a:t>)</a:t>
            </a:r>
          </a:p>
          <a:p>
            <a:r>
              <a:rPr lang="es-ES" sz="1800" dirty="0"/>
              <a:t>“La construcción del sentido social se desplaza del espacio de la política, hacia un mundo que no tiene historia, sólo pantalla. Son las nuevas formas de producción, las de un nuevo universo simbólico en donde se </a:t>
            </a:r>
            <a:r>
              <a:rPr lang="es-ES" sz="1800" dirty="0" err="1"/>
              <a:t>resignifican</a:t>
            </a:r>
            <a:r>
              <a:rPr lang="es-ES" sz="1800" dirty="0"/>
              <a:t> las viejas utopías mediante un proceso de descontextualización que las convierte en imágenes sin historia; en mercancías.” (ídem)</a:t>
            </a:r>
          </a:p>
          <a:p>
            <a:r>
              <a:rPr lang="es-ES" sz="1800" dirty="0"/>
              <a:t>“El exceso de imágenes, el entusiasmo pasajero, determinan que cada vez haya más “estrellas” y menos inversión emocional en ellas, los revival son fenómenos de “nostalgia decretada” ideadas como estrategias de marketing por algún ejecutivo de una compañía multimedia.” (</a:t>
            </a:r>
            <a:r>
              <a:rPr lang="es-ES" sz="1800" dirty="0" err="1"/>
              <a:t>Ibidem</a:t>
            </a:r>
            <a:r>
              <a:rPr lang="es-ES" sz="1800" dirty="0"/>
              <a:t>)</a:t>
            </a:r>
          </a:p>
        </p:txBody>
      </p:sp>
    </p:spTree>
    <p:extLst>
      <p:ext uri="{BB962C8B-B14F-4D97-AF65-F5344CB8AC3E}">
        <p14:creationId xmlns:p14="http://schemas.microsoft.com/office/powerpoint/2010/main" val="231046860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7" name="2 Marcador de contenido"/>
          <p:cNvSpPr>
            <a:spLocks noGrp="1"/>
          </p:cNvSpPr>
          <p:nvPr>
            <p:ph idx="4294967295"/>
          </p:nvPr>
        </p:nvSpPr>
        <p:spPr>
          <a:xfrm>
            <a:off x="112734" y="25052"/>
            <a:ext cx="11862146" cy="6713951"/>
          </a:xfrm>
        </p:spPr>
        <p:txBody>
          <a:bodyPr>
            <a:normAutofit/>
          </a:bodyPr>
          <a:lstStyle/>
          <a:p>
            <a:pPr marL="0" indent="0">
              <a:buNone/>
            </a:pPr>
            <a:r>
              <a:rPr lang="es-MX" sz="1400" b="1" u="sng" dirty="0"/>
              <a:t>4) SECTORES SOCIALES</a:t>
            </a:r>
            <a:endParaRPr lang="es-ES" sz="1400" b="1" dirty="0"/>
          </a:p>
          <a:p>
            <a:pPr>
              <a:buNone/>
            </a:pPr>
            <a:r>
              <a:rPr lang="es-MX" sz="1400" b="1" dirty="0"/>
              <a:t>- Los </a:t>
            </a:r>
            <a:r>
              <a:rPr lang="es-MX" sz="1400" b="1" dirty="0" err="1"/>
              <a:t>microgrupos</a:t>
            </a:r>
            <a:r>
              <a:rPr lang="es-MX" sz="1400" b="1" dirty="0"/>
              <a:t> están                                                                                     - Particularización de la sociedad</a:t>
            </a:r>
            <a:endParaRPr lang="es-ES" sz="1400" b="1" dirty="0"/>
          </a:p>
          <a:p>
            <a:pPr>
              <a:buFontTx/>
              <a:buNone/>
            </a:pPr>
            <a:r>
              <a:rPr lang="es-MX" sz="1400" b="1" dirty="0"/>
              <a:t>absorbidos por los                                                                                                  en pequeños </a:t>
            </a:r>
            <a:r>
              <a:rPr lang="es-MX" sz="1400" b="1" dirty="0" err="1"/>
              <a:t>microgrupos</a:t>
            </a:r>
            <a:endParaRPr lang="es-ES" sz="1400" b="1" dirty="0"/>
          </a:p>
          <a:p>
            <a:pPr>
              <a:buFontTx/>
              <a:buNone/>
            </a:pPr>
            <a:r>
              <a:rPr lang="es-MX" sz="1400" b="1" dirty="0"/>
              <a:t>grandes agrupamientos sociales                                                                        (feministas, minorías étnicas,</a:t>
            </a:r>
            <a:endParaRPr lang="es-ES" sz="1400" b="1" dirty="0"/>
          </a:p>
          <a:p>
            <a:pPr>
              <a:buFontTx/>
              <a:buNone/>
            </a:pPr>
            <a:r>
              <a:rPr lang="es-MX" sz="1400" b="1" dirty="0"/>
              <a:t>(el sindicato,                                                                                                            religiosas, sexuales, etc.)</a:t>
            </a:r>
            <a:endParaRPr lang="es-ES" sz="1400" b="1" dirty="0"/>
          </a:p>
          <a:p>
            <a:pPr>
              <a:buFontTx/>
              <a:buNone/>
            </a:pPr>
            <a:r>
              <a:rPr lang="es-MX" sz="1400" b="1" dirty="0"/>
              <a:t>el partido político).</a:t>
            </a:r>
            <a:endParaRPr lang="es-ES" sz="1400" b="1" dirty="0"/>
          </a:p>
          <a:p>
            <a:pPr>
              <a:buFontTx/>
              <a:buNone/>
            </a:pPr>
            <a:r>
              <a:rPr lang="es-MX" sz="1400" b="1" dirty="0"/>
              <a:t> </a:t>
            </a:r>
            <a:endParaRPr lang="es-ES" sz="1400" b="1" dirty="0"/>
          </a:p>
          <a:p>
            <a:pPr>
              <a:buFontTx/>
              <a:buNone/>
            </a:pPr>
            <a:r>
              <a:rPr lang="es-MX" sz="1400" b="1" dirty="0"/>
              <a:t>                                                                                                                               - Nace la idea de “subculturas” </a:t>
            </a:r>
            <a:endParaRPr lang="es-ES" sz="1400" b="1" dirty="0"/>
          </a:p>
          <a:p>
            <a:pPr>
              <a:buFontTx/>
              <a:buNone/>
            </a:pPr>
            <a:r>
              <a:rPr lang="es-MX" sz="1400" b="1" dirty="0"/>
              <a:t>                                                                                                                               para designar las manifestaciones</a:t>
            </a:r>
            <a:endParaRPr lang="es-ES" sz="1400" b="1" dirty="0"/>
          </a:p>
          <a:p>
            <a:pPr>
              <a:buFontTx/>
              <a:buNone/>
            </a:pPr>
            <a:r>
              <a:rPr lang="es-MX" sz="1400" b="1" dirty="0"/>
              <a:t>                                                                                                                              de algunos sectores sociales. </a:t>
            </a:r>
            <a:endParaRPr lang="es-ES" sz="1400" b="1" dirty="0"/>
          </a:p>
          <a:p>
            <a:pPr>
              <a:buFontTx/>
              <a:buNone/>
            </a:pPr>
            <a:r>
              <a:rPr lang="es-MX" sz="1400" b="1" dirty="0"/>
              <a:t>                                                                                                                              En ocasiones se denomina como </a:t>
            </a:r>
            <a:endParaRPr lang="es-ES" sz="1400" b="1" dirty="0"/>
          </a:p>
          <a:p>
            <a:pPr>
              <a:buFontTx/>
              <a:buNone/>
            </a:pPr>
            <a:r>
              <a:rPr lang="es-MX" sz="1400" b="1" dirty="0"/>
              <a:t>                                                                                                                              </a:t>
            </a:r>
            <a:r>
              <a:rPr lang="es-MX" sz="1400" b="1" i="1" dirty="0"/>
              <a:t>cultura</a:t>
            </a:r>
            <a:r>
              <a:rPr lang="es-MX" sz="1400" b="1" dirty="0"/>
              <a:t> la pulsión o moda del momento. </a:t>
            </a:r>
          </a:p>
          <a:p>
            <a:pPr>
              <a:buFontTx/>
              <a:buNone/>
            </a:pPr>
            <a:r>
              <a:rPr lang="es-MX" sz="1400" b="1" dirty="0"/>
              <a:t>                                                                                                                         </a:t>
            </a:r>
            <a:r>
              <a:rPr lang="es-MX" sz="1400" dirty="0"/>
              <a:t>“El instrumento del análisis  de status y otros préstamos tomados de las ciencias sociales han llevado a Wolfe, a lo largo de las dos últimas décadas, a estos supuestos básicos respecto de la vida estadounidense:1) Que la fragmentación y la diversidad de la cultura norteamericana hicieron aparecer subculturas o enclaves que han desarrollado formas artísticas, estímulos de vida y rituales de status propios y peculiares independientes de la cultura de ‘élite’ del pasado, la alta cultura del nordeste americano vía Europa(‘el gran dios-ameba de la sofisticación anglo-europea’ u otras referencias comunes. 2) Que esos enclaves, ignorados por lo general por los observadores sociales serios, merecen el análisis más detallado, porque son los ejemplos más veraces y auténticos de ‘cómo vivimos hoy’ (…) 3) Que la fragmentación de la sociedad estadounidense ha provocado a veces una confusión de status generalizada (…); el afán de definir identidades tribales nuevas y extrañas…” (</a:t>
            </a:r>
            <a:r>
              <a:rPr lang="es-MX" sz="1400" dirty="0" err="1"/>
              <a:t>Joe</a:t>
            </a:r>
            <a:r>
              <a:rPr lang="es-MX" sz="1400" dirty="0"/>
              <a:t> David </a:t>
            </a:r>
            <a:r>
              <a:rPr lang="es-MX" sz="1400" dirty="0" err="1"/>
              <a:t>Bellamy</a:t>
            </a:r>
            <a:r>
              <a:rPr lang="es-MX" sz="1400" dirty="0"/>
              <a:t>. Introducción a </a:t>
            </a:r>
            <a:r>
              <a:rPr lang="es-MX" sz="1400" i="1" dirty="0"/>
              <a:t>Las décadas púrpura </a:t>
            </a:r>
            <a:r>
              <a:rPr lang="es-MX" sz="1400" dirty="0"/>
              <a:t>de Tom Wolfe. Buenos Aires., Anagrama, 2011, p. 17/18).</a:t>
            </a:r>
            <a:endParaRPr lang="es-ES" sz="1400" dirty="0"/>
          </a:p>
          <a:p>
            <a:pPr marL="0" indent="0">
              <a:buNone/>
            </a:pPr>
            <a:r>
              <a:rPr lang="es-MX" sz="1400" b="1" dirty="0"/>
              <a:t>El término subcultura comenzó a ser utilizado en las décadas del ‘50 por el sociólogo norteamericano, David </a:t>
            </a:r>
            <a:r>
              <a:rPr lang="es-MX" sz="1400" b="1" dirty="0" err="1"/>
              <a:t>Riesman</a:t>
            </a:r>
            <a:r>
              <a:rPr lang="es-MX" sz="1400" b="1" dirty="0"/>
              <a:t>. Puede consultarse el siguiente artículo: </a:t>
            </a:r>
            <a:r>
              <a:rPr lang="es-MX" sz="1400" b="1" i="1" dirty="0"/>
              <a:t>Subculturas juveniles: identidad ,idolatrías y nuevas tendencias</a:t>
            </a:r>
            <a:r>
              <a:rPr lang="es-MX" sz="1400" b="1" dirty="0"/>
              <a:t> de Ángeles Rubio Gil y Mª Ángeles San Martín Pascal. Disponible en </a:t>
            </a:r>
            <a:r>
              <a:rPr lang="es-MX" sz="1400" b="1" u="sng" dirty="0">
                <a:hlinkClick r:id="rId2"/>
              </a:rPr>
              <a:t>http://www.injuve.es/sites/default/files/Revista96_11.pdf</a:t>
            </a:r>
            <a:endParaRPr lang="es-ES" sz="1400" b="1" dirty="0"/>
          </a:p>
          <a:p>
            <a:pPr marL="0" indent="0">
              <a:buNone/>
            </a:pPr>
            <a:endParaRPr lang="es-MX" sz="1400" b="1" dirty="0"/>
          </a:p>
          <a:p>
            <a:pPr>
              <a:buFontTx/>
              <a:buNone/>
            </a:pPr>
            <a:endParaRPr lang="es-ES" sz="1200" dirty="0"/>
          </a:p>
        </p:txBody>
      </p:sp>
    </p:spTree>
    <p:extLst>
      <p:ext uri="{BB962C8B-B14F-4D97-AF65-F5344CB8AC3E}">
        <p14:creationId xmlns:p14="http://schemas.microsoft.com/office/powerpoint/2010/main" val="325870568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175364" y="335846"/>
            <a:ext cx="11849622" cy="3970318"/>
          </a:xfrm>
          <a:prstGeom prst="rect">
            <a:avLst/>
          </a:prstGeom>
        </p:spPr>
        <p:txBody>
          <a:bodyPr wrap="square">
            <a:spAutoFit/>
          </a:bodyPr>
          <a:lstStyle/>
          <a:p>
            <a:r>
              <a:rPr lang="es-MX" b="1" dirty="0"/>
              <a:t>5)  </a:t>
            </a:r>
            <a:r>
              <a:rPr lang="es-MX" b="1" u="sng" dirty="0"/>
              <a:t>CIENCIA</a:t>
            </a:r>
            <a:endParaRPr lang="es-ES" b="1" dirty="0"/>
          </a:p>
          <a:p>
            <a:pPr>
              <a:buFontTx/>
              <a:buNone/>
            </a:pPr>
            <a:r>
              <a:rPr lang="es-MX" b="1" dirty="0"/>
              <a:t> -Busca el dominio de la naturaleza                                                                 - Revitalización de prácticas</a:t>
            </a:r>
            <a:endParaRPr lang="es-ES" b="1" dirty="0"/>
          </a:p>
          <a:p>
            <a:pPr>
              <a:buFontTx/>
              <a:buNone/>
            </a:pPr>
            <a:r>
              <a:rPr lang="es-MX" b="1" dirty="0"/>
              <a:t>  a través                                                                                                                 orientalistas que apuntan</a:t>
            </a:r>
            <a:endParaRPr lang="es-ES" b="1" dirty="0"/>
          </a:p>
          <a:p>
            <a:pPr>
              <a:buFontTx/>
              <a:buNone/>
            </a:pPr>
            <a:r>
              <a:rPr lang="es-MX" b="1" dirty="0"/>
              <a:t> de leyes universales.                                                                                          a la fusión y armonización del individuo </a:t>
            </a:r>
            <a:endParaRPr lang="es-ES" b="1" dirty="0"/>
          </a:p>
          <a:p>
            <a:pPr>
              <a:buFontTx/>
              <a:buNone/>
            </a:pPr>
            <a:r>
              <a:rPr lang="es-MX" b="1" dirty="0"/>
              <a:t>                                                                                                                                con el medio natural:</a:t>
            </a:r>
            <a:endParaRPr lang="es-ES" b="1" dirty="0"/>
          </a:p>
          <a:p>
            <a:pPr>
              <a:buFontTx/>
              <a:buNone/>
            </a:pPr>
            <a:r>
              <a:rPr lang="es-MX" b="1" dirty="0"/>
              <a:t>                                                                                                                               (holismo, naturalismo, medicinas alternativas, etc.).                                                                        </a:t>
            </a:r>
            <a:endParaRPr lang="es-ES" b="1" dirty="0"/>
          </a:p>
          <a:p>
            <a:pPr>
              <a:buFontTx/>
              <a:buNone/>
            </a:pPr>
            <a:r>
              <a:rPr lang="es-MX" b="1" dirty="0"/>
              <a:t> </a:t>
            </a:r>
          </a:p>
          <a:p>
            <a:pPr>
              <a:buFontTx/>
              <a:buNone/>
            </a:pPr>
            <a:r>
              <a:rPr lang="es-MX" b="1" dirty="0"/>
              <a:t> -Lugar privilegiado en la sociedad.                                                           - La verdad es relativizada.</a:t>
            </a:r>
            <a:endParaRPr lang="es-ES" b="1" dirty="0"/>
          </a:p>
          <a:p>
            <a:pPr>
              <a:buFontTx/>
              <a:buNone/>
            </a:pPr>
            <a:r>
              <a:rPr lang="es-MX" b="1" dirty="0"/>
              <a:t>     Promesas de verdad absoluta y                                                               Las teorías son una aproximación a la verdad.</a:t>
            </a:r>
            <a:endParaRPr lang="es-ES" b="1" dirty="0"/>
          </a:p>
          <a:p>
            <a:pPr>
              <a:buFontTx/>
              <a:buNone/>
            </a:pPr>
            <a:r>
              <a:rPr lang="es-MX" b="1" dirty="0"/>
              <a:t>     bienestar universal.                                                                                   - Idea de </a:t>
            </a:r>
            <a:r>
              <a:rPr lang="es-MX" b="1" i="1" dirty="0"/>
              <a:t>criterios de verdad</a:t>
            </a:r>
            <a:r>
              <a:rPr lang="es-MX" b="1" dirty="0"/>
              <a:t>(Nietzsche),</a:t>
            </a:r>
            <a:r>
              <a:rPr lang="es-MX" b="1" i="1" dirty="0"/>
              <a:t> </a:t>
            </a:r>
            <a:endParaRPr lang="es-ES" b="1" dirty="0"/>
          </a:p>
          <a:p>
            <a:pPr>
              <a:buFontTx/>
              <a:buNone/>
            </a:pPr>
            <a:r>
              <a:rPr lang="es-MX" b="1" i="1" dirty="0"/>
              <a:t>                                                                                                                              paradigmas</a:t>
            </a:r>
            <a:r>
              <a:rPr lang="es-MX" b="1" dirty="0"/>
              <a:t>   (estados posiblemente                                                                                      </a:t>
            </a:r>
            <a:r>
              <a:rPr lang="es-MX" b="1" i="1" dirty="0"/>
              <a:t>                                                                                                  </a:t>
            </a:r>
            <a:r>
              <a:rPr lang="es-MX" b="1" dirty="0"/>
              <a:t>          </a:t>
            </a:r>
            <a:endParaRPr lang="es-ES" b="1" dirty="0"/>
          </a:p>
          <a:p>
            <a:pPr>
              <a:buFontTx/>
              <a:buNone/>
            </a:pPr>
            <a:r>
              <a:rPr lang="es-MX" b="1" dirty="0"/>
              <a:t>                                                                                                                           cambiantes de una ciencia) y</a:t>
            </a:r>
            <a:r>
              <a:rPr lang="es-MX" b="1" i="1" dirty="0"/>
              <a:t> revoluciones científicas               </a:t>
            </a:r>
          </a:p>
          <a:p>
            <a:pPr>
              <a:buFontTx/>
              <a:buNone/>
            </a:pPr>
            <a:r>
              <a:rPr lang="es-MX" b="1" i="1" dirty="0"/>
              <a:t>                                                                                                                                        </a:t>
            </a:r>
            <a:r>
              <a:rPr lang="es-MX" b="1" dirty="0"/>
              <a:t>(Kuhn).</a:t>
            </a:r>
            <a:endParaRPr lang="es-ES" b="1" dirty="0"/>
          </a:p>
          <a:p>
            <a:pPr>
              <a:buFontTx/>
              <a:buNone/>
            </a:pPr>
            <a:r>
              <a:rPr lang="es-MX" dirty="0"/>
              <a:t> </a:t>
            </a:r>
            <a:endParaRPr lang="es-ES" dirty="0"/>
          </a:p>
        </p:txBody>
      </p:sp>
    </p:spTree>
    <p:extLst>
      <p:ext uri="{BB962C8B-B14F-4D97-AF65-F5344CB8AC3E}">
        <p14:creationId xmlns:p14="http://schemas.microsoft.com/office/powerpoint/2010/main" val="363980876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1775520" y="116632"/>
            <a:ext cx="8892480" cy="5540876"/>
          </a:xfrm>
          <a:prstGeom prst="rect">
            <a:avLst/>
          </a:prstGeom>
        </p:spPr>
        <p:txBody>
          <a:bodyPr wrap="square">
            <a:spAutoFit/>
          </a:bodyPr>
          <a:lstStyle/>
          <a:p>
            <a:pPr algn="ctr">
              <a:lnSpc>
                <a:spcPct val="107000"/>
              </a:lnSpc>
              <a:spcAft>
                <a:spcPts val="800"/>
              </a:spcAft>
            </a:pPr>
            <a:r>
              <a:rPr lang="es-ES" b="1" u="sng" dirty="0">
                <a:latin typeface="Calibri" panose="020F0502020204030204" pitchFamily="34" charset="0"/>
                <a:ea typeface="Calibri" panose="020F0502020204030204" pitchFamily="34" charset="0"/>
                <a:cs typeface="Times New Roman" panose="02020603050405020304" pitchFamily="18" charset="0"/>
              </a:rPr>
              <a:t>Fin de la idea de progreso colectivo – fin de la historia</a:t>
            </a:r>
          </a:p>
          <a:p>
            <a:pPr>
              <a:lnSpc>
                <a:spcPct val="107000"/>
              </a:lnSpc>
              <a:spcAft>
                <a:spcPts val="800"/>
              </a:spcAft>
            </a:pPr>
            <a:endParaRPr lang="es-ES" b="1" u="sng"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s-ES" dirty="0">
                <a:latin typeface="Calibri" panose="020F0502020204030204" pitchFamily="34" charset="0"/>
                <a:ea typeface="Calibri" panose="020F0502020204030204" pitchFamily="34" charset="0"/>
                <a:cs typeface="Times New Roman" panose="02020603050405020304" pitchFamily="18" charset="0"/>
              </a:rPr>
              <a:t>“…decir que estamos en un momento ulterior respecto de la modernidad y asignar a este hecho un significado de algún modo decisivo presupone aceptar aquello que más específicamente caracteriza el punto de vista de la modernidad: la idea de historia con sus corolarios, el concepto de progreso y el concepto de superación.” (</a:t>
            </a:r>
            <a:r>
              <a:rPr lang="es-ES" dirty="0" err="1">
                <a:latin typeface="Calibri" panose="020F0502020204030204" pitchFamily="34" charset="0"/>
                <a:ea typeface="Calibri" panose="020F0502020204030204" pitchFamily="34" charset="0"/>
                <a:cs typeface="Times New Roman" panose="02020603050405020304" pitchFamily="18" charset="0"/>
              </a:rPr>
              <a:t>Vattimo</a:t>
            </a:r>
            <a:r>
              <a:rPr lang="es-ES" dirty="0">
                <a:latin typeface="Calibri" panose="020F0502020204030204" pitchFamily="34" charset="0"/>
                <a:ea typeface="Calibri" panose="020F0502020204030204" pitchFamily="34" charset="0"/>
                <a:cs typeface="Times New Roman" panose="02020603050405020304" pitchFamily="18" charset="0"/>
              </a:rPr>
              <a:t>, 1987, p. 11,12)</a:t>
            </a:r>
          </a:p>
          <a:p>
            <a:pPr>
              <a:lnSpc>
                <a:spcPct val="107000"/>
              </a:lnSpc>
              <a:spcAft>
                <a:spcPts val="800"/>
              </a:spcAft>
            </a:pPr>
            <a:endParaRPr lang="es-ES" b="1"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s-ES" dirty="0"/>
              <a:t>“Ahora bien, una experiencia de "fin de la historia" parece ampliamente difundida en la cultura del siglo XX, en la cual y en múltiples formas retorna continuamente la idea de un "ocaso del Occidente" que, en última instancia, parece particularmente pertinente en la forma de la catástrofe atómica. (…) Lo que caracteriza en cambio el fin de la historia en la experiencia posmoderna es la circunstancia de que, mientras en la teoría la noción de historicidad se hace cada vez más problemática, en la práctica historiográfica y en su autoconciencia metodológica la idea de una historia como proceso unitario se disuelve y en la existencia concreta se instauran condiciones efectivas -no sólo la amenaza de la catástrofe atómica, sino también sobre todo la técnica y el sistema de la información- que le dan una especie de inmovilidad realmente no histórica.” (ídem, p. 12,13)</a:t>
            </a:r>
            <a:endParaRPr lang="es-ES"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574287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1" name="2 Marcador de contenido"/>
          <p:cNvSpPr>
            <a:spLocks noGrp="1"/>
          </p:cNvSpPr>
          <p:nvPr>
            <p:ph idx="4294967295"/>
          </p:nvPr>
        </p:nvSpPr>
        <p:spPr>
          <a:xfrm>
            <a:off x="1524001" y="1"/>
            <a:ext cx="9144000" cy="6857999"/>
          </a:xfrm>
        </p:spPr>
        <p:txBody>
          <a:bodyPr>
            <a:normAutofit/>
          </a:bodyPr>
          <a:lstStyle/>
          <a:p>
            <a:pPr marL="0" indent="0">
              <a:buNone/>
            </a:pPr>
            <a:r>
              <a:rPr lang="es-MX" sz="1200" b="1" u="sng" dirty="0"/>
              <a:t>6)-ASPECTO IDEOLÓGICO:</a:t>
            </a:r>
            <a:endParaRPr lang="es-ES" sz="1200" b="1" u="sng" dirty="0"/>
          </a:p>
          <a:p>
            <a:pPr>
              <a:buFontTx/>
              <a:buNone/>
            </a:pPr>
            <a:endParaRPr lang="es-ES" sz="1200" b="1" dirty="0"/>
          </a:p>
          <a:p>
            <a:pPr>
              <a:buNone/>
            </a:pPr>
            <a:r>
              <a:rPr lang="es-MX" sz="1200" b="1" dirty="0"/>
              <a:t>              </a:t>
            </a:r>
            <a:r>
              <a:rPr lang="es-MX" sz="1200" b="1" u="sng" dirty="0"/>
              <a:t>Modernidad </a:t>
            </a:r>
            <a:r>
              <a:rPr lang="es-MX" sz="1200" b="1" dirty="0"/>
              <a:t>                                                                                                        </a:t>
            </a:r>
            <a:r>
              <a:rPr lang="es-MX" sz="1200" b="1" u="sng" dirty="0"/>
              <a:t>Posmodernidad</a:t>
            </a:r>
            <a:endParaRPr lang="es-ES" sz="1200" b="1" dirty="0"/>
          </a:p>
          <a:p>
            <a:pPr>
              <a:buFontTx/>
              <a:buNone/>
            </a:pPr>
            <a:r>
              <a:rPr lang="es-MX" sz="1200" b="1" dirty="0"/>
              <a:t> </a:t>
            </a:r>
            <a:endParaRPr lang="es-ES" sz="1200" b="1" dirty="0"/>
          </a:p>
          <a:p>
            <a:r>
              <a:rPr lang="es-MX" sz="1200" b="1" dirty="0"/>
              <a:t>-Época de utopías, de confianza  en el progreso                               - Época de desencanto por el fracaso de las ideas modernistas.                                                 </a:t>
            </a:r>
            <a:endParaRPr lang="es-ES" sz="1200" b="1" dirty="0"/>
          </a:p>
          <a:p>
            <a:pPr>
              <a:buNone/>
            </a:pPr>
            <a:r>
              <a:rPr lang="es-MX" sz="1200" b="1" dirty="0"/>
              <a:t>           indefinido de la sociedad.                                                                    - Ausencia de proyectos universalistas</a:t>
            </a:r>
            <a:endParaRPr lang="es-ES" sz="1200" b="1" dirty="0"/>
          </a:p>
          <a:p>
            <a:r>
              <a:rPr lang="es-MX" sz="1200" b="1" dirty="0"/>
              <a:t>Ideales universalistas.                                                                            - Muerte de las utopías.    “fin de la historia” (por hegemonía capitalista)                                                                   </a:t>
            </a:r>
            <a:endParaRPr lang="es-ES" sz="1200" b="1" dirty="0"/>
          </a:p>
          <a:p>
            <a:r>
              <a:rPr lang="es-MX" sz="1200" b="1" dirty="0"/>
              <a:t>El desarrollo de las                                                                                 - Se privilegia el consumo desmedido en el presente</a:t>
            </a:r>
            <a:endParaRPr lang="es-ES" sz="1200" b="1" dirty="0"/>
          </a:p>
          <a:p>
            <a:pPr>
              <a:buNone/>
            </a:pPr>
            <a:r>
              <a:rPr lang="es-MX" sz="1200" b="1" dirty="0"/>
              <a:t>          posibilidades del presente                                                                   - El futuro no existe como expectativa colectiva</a:t>
            </a:r>
            <a:endParaRPr lang="es-ES" sz="1200" b="1" dirty="0"/>
          </a:p>
          <a:p>
            <a:pPr>
              <a:buNone/>
            </a:pPr>
            <a:r>
              <a:rPr lang="es-MX" sz="1200" b="1" dirty="0"/>
              <a:t>          fundamentaban la confianza en el futuro</a:t>
            </a:r>
            <a:endParaRPr lang="es-ES" sz="1200" b="1" dirty="0"/>
          </a:p>
          <a:p>
            <a:r>
              <a:rPr lang="es-MX" sz="1200" b="1" dirty="0"/>
              <a:t>- Derivación de los ideales                                                                    - Crisis de los “grandes relatos” (*)</a:t>
            </a:r>
            <a:endParaRPr lang="es-ES" sz="1200" b="1" dirty="0"/>
          </a:p>
          <a:p>
            <a:pPr>
              <a:buFontTx/>
              <a:buNone/>
            </a:pPr>
            <a:r>
              <a:rPr lang="es-MX" sz="1200" b="1" dirty="0"/>
              <a:t>          de la modernidad en los                                                                             (expresión de </a:t>
            </a:r>
            <a:r>
              <a:rPr lang="es-MX" sz="1200" b="1" dirty="0" err="1"/>
              <a:t>Lyotard</a:t>
            </a:r>
            <a:r>
              <a:rPr lang="es-MX" sz="1200" b="1" dirty="0"/>
              <a:t>).</a:t>
            </a:r>
            <a:endParaRPr lang="es-ES" sz="1200" b="1" dirty="0"/>
          </a:p>
          <a:p>
            <a:pPr>
              <a:buFontTx/>
              <a:buNone/>
            </a:pPr>
            <a:r>
              <a:rPr lang="es-MX" sz="1200" b="1" dirty="0"/>
              <a:t>        “grandes relatos” del siglo XIX </a:t>
            </a:r>
            <a:endParaRPr lang="es-ES" sz="1200" b="1" dirty="0"/>
          </a:p>
          <a:p>
            <a:pPr>
              <a:buFontTx/>
              <a:buNone/>
            </a:pPr>
            <a:r>
              <a:rPr lang="es-MX" sz="1200" b="1" dirty="0"/>
              <a:t>        de A. </a:t>
            </a:r>
            <a:r>
              <a:rPr lang="es-MX" sz="1200" b="1" dirty="0" err="1"/>
              <a:t>Comte</a:t>
            </a:r>
            <a:r>
              <a:rPr lang="es-MX" sz="1200" b="1" dirty="0"/>
              <a:t>, W. Hegel y K. Marx.                  </a:t>
            </a:r>
            <a:endParaRPr lang="es-ES" sz="1200" b="1" dirty="0"/>
          </a:p>
          <a:p>
            <a:pPr>
              <a:buFontTx/>
              <a:buNone/>
            </a:pPr>
            <a:r>
              <a:rPr lang="es-ES" sz="1200" b="1" dirty="0"/>
              <a:t> </a:t>
            </a:r>
            <a:r>
              <a:rPr lang="es-MX" sz="1200" b="1" dirty="0"/>
              <a:t>Promovían la emancipación                                                                           Devinieron en guerra, totalitarismos pobreza, desarrollo científico </a:t>
            </a:r>
            <a:endParaRPr lang="es-ES" sz="1200" b="1" dirty="0"/>
          </a:p>
          <a:p>
            <a:pPr>
              <a:buFontTx/>
              <a:buNone/>
            </a:pPr>
            <a:r>
              <a:rPr lang="es-MX" sz="1200" b="1" dirty="0"/>
              <a:t>de la humanidad hacia la libertad                                                         dirigido a la destrucción y la opresión de hombres y pueblos débiles.</a:t>
            </a:r>
            <a:endParaRPr lang="es-ES" sz="1200" b="1" dirty="0"/>
          </a:p>
          <a:p>
            <a:pPr>
              <a:buFontTx/>
              <a:buNone/>
            </a:pPr>
            <a:r>
              <a:rPr lang="es-MX" sz="1200" b="1" dirty="0"/>
              <a:t>por la marcha del espíritu histórico (Hegel),                                       </a:t>
            </a:r>
            <a:r>
              <a:rPr lang="es-MX" sz="1200" b="1" dirty="0" err="1"/>
              <a:t>Ej</a:t>
            </a:r>
            <a:r>
              <a:rPr lang="es-MX" sz="1200" b="1" dirty="0"/>
              <a:t>: su expansión dominante en </a:t>
            </a:r>
            <a:r>
              <a:rPr lang="es-MX" sz="1200" b="1" dirty="0" err="1"/>
              <a:t>AméricaLatina</a:t>
            </a:r>
            <a:r>
              <a:rPr lang="es-MX" sz="1200" b="1" dirty="0"/>
              <a:t>, África y parte de Asia. </a:t>
            </a:r>
          </a:p>
          <a:p>
            <a:pPr>
              <a:buNone/>
            </a:pPr>
            <a:r>
              <a:rPr lang="es-MX" sz="1200" b="1" dirty="0"/>
              <a:t>hacia la sociedad sin clases                                                                            En estos casos los países centrales no usaron los ideales de la           </a:t>
            </a:r>
          </a:p>
          <a:p>
            <a:pPr>
              <a:buNone/>
            </a:pPr>
            <a:r>
              <a:rPr lang="es-MX" sz="1200" b="1" dirty="0"/>
              <a:t> a través de la revolución proletaria (Marx) o                                               modernidad sino en su propio provecho.</a:t>
            </a:r>
            <a:endParaRPr lang="es-ES" sz="1200" b="1" dirty="0"/>
          </a:p>
          <a:p>
            <a:pPr>
              <a:buNone/>
            </a:pPr>
            <a:r>
              <a:rPr lang="es-MX" sz="1200" b="1" dirty="0"/>
              <a:t> hacia el bienestar a través                                                                         </a:t>
            </a:r>
          </a:p>
          <a:p>
            <a:pPr>
              <a:buNone/>
            </a:pPr>
            <a:r>
              <a:rPr lang="es-MX" sz="1200" b="1" dirty="0"/>
              <a:t> del desarrollo industrial y científico (Comte).                                              </a:t>
            </a:r>
            <a:r>
              <a:rPr lang="es-MX" sz="1200" b="1" dirty="0">
                <a:solidFill>
                  <a:srgbClr val="FF0000"/>
                </a:solidFill>
              </a:rPr>
              <a:t> </a:t>
            </a:r>
            <a:endParaRPr lang="es-ES" sz="1200" b="1" dirty="0"/>
          </a:p>
          <a:p>
            <a:pPr>
              <a:buFontTx/>
              <a:buNone/>
            </a:pPr>
            <a:r>
              <a:rPr lang="es-MX" sz="1200" b="1" dirty="0"/>
              <a:t>                                                                             </a:t>
            </a:r>
            <a:endParaRPr lang="es-ES" sz="1200" b="1" dirty="0"/>
          </a:p>
          <a:p>
            <a:endParaRPr lang="es-ES" sz="1200" dirty="0"/>
          </a:p>
        </p:txBody>
      </p:sp>
    </p:spTree>
    <p:extLst>
      <p:ext uri="{BB962C8B-B14F-4D97-AF65-F5344CB8AC3E}">
        <p14:creationId xmlns:p14="http://schemas.microsoft.com/office/powerpoint/2010/main" val="21604568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1" name="2 Marcador de contenido"/>
          <p:cNvSpPr>
            <a:spLocks noGrp="1"/>
          </p:cNvSpPr>
          <p:nvPr>
            <p:ph idx="4294967295"/>
          </p:nvPr>
        </p:nvSpPr>
        <p:spPr>
          <a:xfrm>
            <a:off x="1524000" y="0"/>
            <a:ext cx="9144000" cy="6858000"/>
          </a:xfrm>
        </p:spPr>
        <p:txBody>
          <a:bodyPr>
            <a:normAutofit lnSpcReduction="10000"/>
          </a:bodyPr>
          <a:lstStyle/>
          <a:p>
            <a:r>
              <a:rPr lang="es-MX" sz="1200" b="1" u="sng" dirty="0"/>
              <a:t>Nuevo orden del mundo </a:t>
            </a:r>
            <a:endParaRPr lang="es-ES" sz="1200" b="1" dirty="0"/>
          </a:p>
          <a:p>
            <a:pPr>
              <a:buFontTx/>
              <a:buNone/>
            </a:pPr>
            <a:endParaRPr lang="es-ES" sz="1200" b="1" dirty="0"/>
          </a:p>
          <a:p>
            <a:r>
              <a:rPr lang="es-MX" sz="1200" b="1" dirty="0"/>
              <a:t>Derrota del comunismo y hegemonía del capitalismo en todo el orbe. Deriva en el actual proceso de globalización que implica:</a:t>
            </a:r>
            <a:endParaRPr lang="es-ES" sz="1200" b="1" dirty="0"/>
          </a:p>
          <a:p>
            <a:r>
              <a:rPr lang="es-MX" sz="1200" b="1" dirty="0"/>
              <a:t>un predominio del desarrollo económico sobre el político, </a:t>
            </a:r>
            <a:endParaRPr lang="es-ES" sz="1200" b="1" dirty="0"/>
          </a:p>
          <a:p>
            <a:r>
              <a:rPr lang="es-MX" sz="1200" b="1" dirty="0"/>
              <a:t>la concentración de grandes capitales en pocas manos junto a la gran exclusión social y económica de la mayoría del planeta con sus graves secuelas de desnutrición, analfabetismo, drogadicción, prostitución, etc.  y </a:t>
            </a:r>
            <a:endParaRPr lang="es-ES" sz="1200" b="1" dirty="0"/>
          </a:p>
          <a:p>
            <a:r>
              <a:rPr lang="es-MX" sz="1200" b="1" dirty="0"/>
              <a:t>la imposición cultural (a través de la sociedad de consumo: arte, ciencia, espectáculos, ideologías provenientes del capitalismo central a los países periféricos. </a:t>
            </a:r>
            <a:endParaRPr lang="es-ES" sz="1200" b="1" dirty="0"/>
          </a:p>
          <a:p>
            <a:r>
              <a:rPr lang="es-MX" sz="1200" b="1" dirty="0"/>
              <a:t>Este estado de la sociedad parece ser definitivo según la perspectiva (muy cuestionada) del pensador japonés Francis </a:t>
            </a:r>
            <a:r>
              <a:rPr lang="es-MX" sz="1200" b="1" dirty="0" err="1"/>
              <a:t>Fukuyama</a:t>
            </a:r>
            <a:r>
              <a:rPr lang="es-MX" sz="1200" b="1" dirty="0"/>
              <a:t>.</a:t>
            </a:r>
            <a:endParaRPr lang="es-ES" sz="1200" b="1" dirty="0"/>
          </a:p>
          <a:p>
            <a:pPr>
              <a:buFontTx/>
              <a:buNone/>
            </a:pPr>
            <a:endParaRPr lang="es-ES" sz="1200" b="1" dirty="0"/>
          </a:p>
          <a:p>
            <a:r>
              <a:rPr lang="es-MX" sz="1200" b="1" u="sng" dirty="0"/>
              <a:t>(*) LA MUERTE DE LOS GRANDES RELATOS</a:t>
            </a:r>
            <a:endParaRPr lang="es-ES" sz="1200" b="1" dirty="0"/>
          </a:p>
          <a:p>
            <a:pPr>
              <a:buFontTx/>
              <a:buNone/>
            </a:pPr>
            <a:r>
              <a:rPr lang="es-MX" sz="1200" b="1" dirty="0"/>
              <a:t> </a:t>
            </a:r>
            <a:endParaRPr lang="es-ES" sz="1200" b="1" dirty="0"/>
          </a:p>
          <a:p>
            <a:r>
              <a:rPr lang="es-MX" sz="1200" b="1" dirty="0"/>
              <a:t>En su libro </a:t>
            </a:r>
            <a:r>
              <a:rPr lang="es-MX" sz="1200" b="1" i="1" dirty="0"/>
              <a:t>La posmodernidad explicada a los niños</a:t>
            </a:r>
            <a:r>
              <a:rPr lang="es-MX" sz="1200" b="1" dirty="0"/>
              <a:t>, de 1986, </a:t>
            </a:r>
            <a:r>
              <a:rPr lang="es-MX" sz="1200" b="1" dirty="0" err="1"/>
              <a:t>Lyotard</a:t>
            </a:r>
            <a:r>
              <a:rPr lang="es-MX" sz="1200" b="1" dirty="0"/>
              <a:t> amplía su concepto de muerte de los grandes relatos. Sostiene que a lo largo de su historia la humanidad occidental se ha desarrollado en torno a 4 grandes relatos rectores:</a:t>
            </a:r>
            <a:endParaRPr lang="es-ES" sz="1200" b="1" dirty="0"/>
          </a:p>
          <a:p>
            <a:pPr>
              <a:buFontTx/>
              <a:buNone/>
            </a:pPr>
            <a:r>
              <a:rPr lang="es-MX" sz="1200" b="1" dirty="0"/>
              <a:t>      1) El relato cristiano (legitima la revolución moral)</a:t>
            </a:r>
            <a:endParaRPr lang="es-ES" sz="1200" b="1" dirty="0"/>
          </a:p>
          <a:p>
            <a:pPr>
              <a:buFontTx/>
              <a:buNone/>
            </a:pPr>
            <a:r>
              <a:rPr lang="es-MX" sz="1200" b="1" dirty="0"/>
              <a:t>      2) El relato marxista (sostiene la revolución social)</a:t>
            </a:r>
            <a:endParaRPr lang="es-ES" sz="1200" b="1" dirty="0"/>
          </a:p>
          <a:p>
            <a:pPr>
              <a:buFontTx/>
              <a:buNone/>
            </a:pPr>
            <a:r>
              <a:rPr lang="es-MX" sz="1200" b="1" dirty="0"/>
              <a:t>      3) El relato del Iluminismo (afirma el ideal del racionalismo)</a:t>
            </a:r>
            <a:endParaRPr lang="es-ES" sz="1200" b="1" dirty="0"/>
          </a:p>
          <a:p>
            <a:pPr>
              <a:buFontTx/>
              <a:buNone/>
            </a:pPr>
            <a:r>
              <a:rPr lang="es-MX" sz="1200" b="1" dirty="0"/>
              <a:t>      4) El relato capitalista (instaura el ideal de la prosperidad)</a:t>
            </a:r>
            <a:endParaRPr lang="es-ES" sz="1200" b="1" dirty="0"/>
          </a:p>
          <a:p>
            <a:r>
              <a:rPr lang="es-MX" sz="1200" b="1" dirty="0"/>
              <a:t>- Los 4 son relatos teleológicos, es decir, apuntan hacia un fin inexorable. </a:t>
            </a:r>
            <a:endParaRPr lang="es-ES" sz="1200" b="1" dirty="0"/>
          </a:p>
          <a:p>
            <a:r>
              <a:rPr lang="es-MX" sz="1200" b="1" dirty="0"/>
              <a:t>- Tienen en común la promesa de plenitud general.</a:t>
            </a:r>
          </a:p>
          <a:p>
            <a:pPr>
              <a:buFontTx/>
              <a:buNone/>
            </a:pPr>
            <a:endParaRPr lang="es-ES" sz="1200" b="1" dirty="0"/>
          </a:p>
          <a:p>
            <a:r>
              <a:rPr lang="es-MX" sz="1200" b="1" dirty="0"/>
              <a:t>- La posmodernidad hecha por tierra los 4 grandes relatos y no instaura ninguno en su lugar. Por el contrario, es el tiempo de los pequeños relatos (ej. 4’33” de John </a:t>
            </a:r>
            <a:r>
              <a:rPr lang="es-MX" sz="1200" b="1" dirty="0" err="1"/>
              <a:t>Cage</a:t>
            </a:r>
            <a:r>
              <a:rPr lang="es-MX" sz="1200" b="1" dirty="0"/>
              <a:t>: un pianista se acerca al piano, no lo ejecuta, deja pasar 4’33”, saluda y se va).</a:t>
            </a:r>
            <a:endParaRPr lang="es-ES" sz="1200" b="1" dirty="0"/>
          </a:p>
          <a:p>
            <a:r>
              <a:rPr lang="es-MX" sz="1200" b="1" dirty="0"/>
              <a:t>- La historia es concebida como una miríada de hechos, una multiplicidad de relatos sin que ninguno adquiere el valor de sentido aglutinante. El sentido está disperso o no hay sentido. </a:t>
            </a:r>
            <a:endParaRPr lang="es-ES" sz="1200" b="1" dirty="0"/>
          </a:p>
          <a:p>
            <a:r>
              <a:rPr lang="es-MX" sz="1200" b="1" dirty="0"/>
              <a:t>- Multiplicidad que deviene en multiculturalismo, en estética de la diferencia bajo la forma común de la democracia liberal de mercado. </a:t>
            </a:r>
            <a:endParaRPr lang="es-ES" sz="1200" b="1" dirty="0"/>
          </a:p>
          <a:p>
            <a:endParaRPr lang="es-ES" sz="1200" dirty="0"/>
          </a:p>
        </p:txBody>
      </p:sp>
    </p:spTree>
    <p:extLst>
      <p:ext uri="{BB962C8B-B14F-4D97-AF65-F5344CB8AC3E}">
        <p14:creationId xmlns:p14="http://schemas.microsoft.com/office/powerpoint/2010/main" val="8762963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1981200" y="142853"/>
            <a:ext cx="8229600" cy="5983311"/>
          </a:xfrm>
        </p:spPr>
        <p:txBody>
          <a:bodyPr>
            <a:normAutofit/>
          </a:bodyPr>
          <a:lstStyle/>
          <a:p>
            <a:pPr>
              <a:buNone/>
            </a:pPr>
            <a:r>
              <a:rPr lang="es-ES" sz="2000" u="sng" dirty="0"/>
              <a:t>Dos posturas:</a:t>
            </a:r>
          </a:p>
          <a:p>
            <a:pPr marL="0" indent="0">
              <a:buNone/>
            </a:pPr>
            <a:r>
              <a:rPr lang="es-ES" sz="2000" dirty="0"/>
              <a:t>“En la época denominada postmoderna se delinean dos posturas que polarizan gran parte del debate filosófico: 1) Los </a:t>
            </a:r>
            <a:r>
              <a:rPr lang="es-ES" sz="2000" i="1" dirty="0"/>
              <a:t>postmodernistas</a:t>
            </a:r>
            <a:r>
              <a:rPr lang="es-ES" sz="2000" dirty="0"/>
              <a:t> que sostienen la tesis del fin de la modernidad, afirmando que la modernidad es un proyecto agotado y carente de sentido; representan esta postura </a:t>
            </a:r>
            <a:r>
              <a:rPr lang="es-ES" sz="2000" dirty="0" err="1"/>
              <a:t>Lyotard</a:t>
            </a:r>
            <a:r>
              <a:rPr lang="es-ES" sz="2000" dirty="0"/>
              <a:t> en Francia y </a:t>
            </a:r>
            <a:r>
              <a:rPr lang="es-ES" sz="2000" dirty="0" err="1"/>
              <a:t>Vattimo</a:t>
            </a:r>
            <a:r>
              <a:rPr lang="es-ES" sz="2000" dirty="0"/>
              <a:t> en Italia. 2) Los </a:t>
            </a:r>
            <a:r>
              <a:rPr lang="es-ES" sz="2000" i="1" dirty="0" err="1"/>
              <a:t>reilustrados</a:t>
            </a:r>
            <a:r>
              <a:rPr lang="es-ES" sz="2000" dirty="0"/>
              <a:t> que sostienen la tesis de que la modernidad es un proyecto inacabado, y que como tal hay que recuperarlo desde la crítica; representan esta línea </a:t>
            </a:r>
            <a:r>
              <a:rPr lang="es-ES" sz="2000" dirty="0" err="1"/>
              <a:t>Apel</a:t>
            </a:r>
            <a:r>
              <a:rPr lang="es-ES" sz="2000" dirty="0"/>
              <a:t> y </a:t>
            </a:r>
            <a:r>
              <a:rPr lang="es-ES" sz="2000" dirty="0" err="1"/>
              <a:t>Habermas</a:t>
            </a:r>
            <a:r>
              <a:rPr lang="es-ES" sz="2000" dirty="0"/>
              <a:t>.” (Castello, 2006, p. 76) (*)</a:t>
            </a:r>
          </a:p>
          <a:p>
            <a:pPr marL="0" indent="0">
              <a:buNone/>
            </a:pPr>
            <a:endParaRPr lang="es-ES" sz="2000" dirty="0"/>
          </a:p>
          <a:p>
            <a:pPr marL="0" indent="0">
              <a:buNone/>
            </a:pPr>
            <a:r>
              <a:rPr lang="es-ES" sz="2000" dirty="0"/>
              <a:t>(*)Jean-François </a:t>
            </a:r>
            <a:r>
              <a:rPr lang="es-ES" sz="2000" dirty="0" err="1"/>
              <a:t>Lyotard</a:t>
            </a:r>
            <a:r>
              <a:rPr lang="es-ES" sz="2000" dirty="0"/>
              <a:t>: filósofo, sociólogo francés.</a:t>
            </a:r>
          </a:p>
          <a:p>
            <a:pPr marL="0" indent="0">
              <a:buNone/>
            </a:pPr>
            <a:r>
              <a:rPr lang="es-ES" sz="2000" dirty="0"/>
              <a:t>(*)Gianni </a:t>
            </a:r>
            <a:r>
              <a:rPr lang="es-ES" sz="2000" dirty="0" err="1"/>
              <a:t>Vattimo</a:t>
            </a:r>
            <a:r>
              <a:rPr lang="es-ES" sz="2000" dirty="0"/>
              <a:t>: filósofo italiano</a:t>
            </a:r>
          </a:p>
          <a:p>
            <a:pPr marL="0" indent="0">
              <a:buNone/>
            </a:pPr>
            <a:r>
              <a:rPr lang="es-ES" sz="2000" dirty="0"/>
              <a:t>(*)Karl-Otto </a:t>
            </a:r>
            <a:r>
              <a:rPr lang="es-ES" sz="2000" dirty="0" err="1"/>
              <a:t>Apel</a:t>
            </a:r>
            <a:r>
              <a:rPr lang="es-ES" sz="2000" dirty="0"/>
              <a:t>: filosofo alemán</a:t>
            </a:r>
          </a:p>
          <a:p>
            <a:pPr marL="0" indent="0">
              <a:buNone/>
            </a:pPr>
            <a:r>
              <a:rPr lang="es-ES" sz="2000" dirty="0"/>
              <a:t>(*)</a:t>
            </a:r>
            <a:r>
              <a:rPr lang="es-ES" sz="2000" dirty="0" err="1"/>
              <a:t>Jürgen</a:t>
            </a:r>
            <a:r>
              <a:rPr lang="es-ES" sz="2000" dirty="0"/>
              <a:t> </a:t>
            </a:r>
            <a:r>
              <a:rPr lang="es-ES" sz="2000" dirty="0" err="1"/>
              <a:t>Habermas</a:t>
            </a:r>
            <a:r>
              <a:rPr lang="es-ES" sz="2000" dirty="0"/>
              <a:t>: filósofo y sociólogo alemán. </a:t>
            </a:r>
          </a:p>
        </p:txBody>
      </p:sp>
    </p:spTree>
    <p:extLst>
      <p:ext uri="{BB962C8B-B14F-4D97-AF65-F5344CB8AC3E}">
        <p14:creationId xmlns:p14="http://schemas.microsoft.com/office/powerpoint/2010/main" val="108218946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5" name="2 Marcador de contenido"/>
          <p:cNvSpPr>
            <a:spLocks noGrp="1"/>
          </p:cNvSpPr>
          <p:nvPr>
            <p:ph idx="4294967295"/>
          </p:nvPr>
        </p:nvSpPr>
        <p:spPr>
          <a:xfrm>
            <a:off x="0" y="0"/>
            <a:ext cx="12192000" cy="6858000"/>
          </a:xfrm>
        </p:spPr>
        <p:txBody>
          <a:bodyPr>
            <a:normAutofit fontScale="55000" lnSpcReduction="20000"/>
          </a:bodyPr>
          <a:lstStyle/>
          <a:p>
            <a:pPr algn="ctr">
              <a:buFontTx/>
              <a:buNone/>
            </a:pPr>
            <a:endParaRPr lang="es-MX" sz="2200" b="1" u="sng" dirty="0"/>
          </a:p>
          <a:p>
            <a:pPr algn="ctr">
              <a:buFontTx/>
              <a:buNone/>
            </a:pPr>
            <a:endParaRPr lang="es-MX" sz="2200" b="1" u="sng" dirty="0"/>
          </a:p>
          <a:p>
            <a:pPr algn="ctr">
              <a:buFontTx/>
              <a:buNone/>
            </a:pPr>
            <a:r>
              <a:rPr lang="es-MX" sz="2200" b="1" u="sng" dirty="0"/>
              <a:t>¿ETAPA DIFERENCIADA O TRANSICIONAL? </a:t>
            </a:r>
          </a:p>
          <a:p>
            <a:pPr algn="ctr">
              <a:buFontTx/>
              <a:buNone/>
            </a:pPr>
            <a:endParaRPr lang="es-ES" sz="2200" b="1" u="sng" dirty="0"/>
          </a:p>
          <a:p>
            <a:r>
              <a:rPr lang="es-ES" sz="2200" u="sng" dirty="0"/>
              <a:t>Fuente</a:t>
            </a:r>
            <a:r>
              <a:rPr lang="es-ES" sz="2200" dirty="0"/>
              <a:t>: García Flores, José Gastón, Reyes Pérez,  Omar de Jesús (Universidad del Mar, Campus Huatulco. Méjico) </a:t>
            </a:r>
            <a:r>
              <a:rPr lang="es-ES" sz="2200" i="1" dirty="0"/>
              <a:t>La Problemática del horizonte de Sentido entre la Modernidad y la Postmodernidad </a:t>
            </a:r>
            <a:r>
              <a:rPr lang="es-ES" sz="2200" dirty="0"/>
              <a:t>en “Temas de Ciencia y Tecnología” Vol. 12 – Nº 34 enero - abril 2008 (Publicación de la Universidad Tecnológica de la Mixteca, Méjico)</a:t>
            </a:r>
          </a:p>
          <a:p>
            <a:pPr>
              <a:buNone/>
            </a:pPr>
            <a:endParaRPr lang="es-ES" sz="2200" b="1" dirty="0"/>
          </a:p>
          <a:p>
            <a:r>
              <a:rPr lang="es-MX" sz="2200" b="1" dirty="0"/>
              <a:t>Algunos intelectuales sostienen que, lo que aquí llamamos posmodernidad, en realidad nunca existió como etapa diferenciada de la modernidad, sino que se trataría de una continuidad exacerbada de la modernidad, en particular en su aspecto económico y sus consecuencias sociales</a:t>
            </a:r>
            <a:r>
              <a:rPr lang="es-ES" sz="2200" b="1" dirty="0"/>
              <a:t>; en todo caso, se trataría de una época de transición que intenta sobreponerse a la modernidad a la cual está firmemente ligada:</a:t>
            </a:r>
          </a:p>
          <a:p>
            <a:pPr>
              <a:buNone/>
            </a:pPr>
            <a:endParaRPr lang="es-ES" sz="2200" dirty="0"/>
          </a:p>
          <a:p>
            <a:pPr marL="0" indent="0">
              <a:buNone/>
            </a:pPr>
            <a:r>
              <a:rPr lang="es-ES" sz="2200" dirty="0"/>
              <a:t>      “Para otros estudiosos, la postmodernidad es en realidad una continuación de la modernidad, por lo que podría caracterizarse como un nuevo período de la cultura occidental pero ubicada en tres ejes que oscila de las desesperanza al hedonismo así como con un creciente individualismo, todo esto dentro de un contexto de hibridez insípida basada en el todo vale por igual”. (García Flores – Reyes Pérez, s/ref. </a:t>
            </a:r>
            <a:r>
              <a:rPr lang="es-ES" sz="2200" dirty="0" err="1"/>
              <a:t>bib</a:t>
            </a:r>
            <a:r>
              <a:rPr lang="es-ES" sz="2200" dirty="0"/>
              <a:t>., p. 57)</a:t>
            </a:r>
          </a:p>
          <a:p>
            <a:pPr marL="0" indent="0">
              <a:buNone/>
            </a:pPr>
            <a:endParaRPr lang="es-ES" sz="2200" dirty="0"/>
          </a:p>
          <a:p>
            <a:pPr marL="0" indent="0">
              <a:buNone/>
            </a:pPr>
            <a:r>
              <a:rPr lang="es-ES" sz="2200" dirty="0"/>
              <a:t>       “¿Qué sucede con la postmodernidad? Sólo si pensamos lo postmoderno como un acontecer que se da dentro de la modernidad, nos aproximamos a su esencia. Cuando la modernidad termine, terminará entonces la postmodernidad. De ahí que debamos entender la </a:t>
            </a:r>
            <a:r>
              <a:rPr lang="es-ES" sz="2200" dirty="0" err="1"/>
              <a:t>postmodermidad</a:t>
            </a:r>
            <a:r>
              <a:rPr lang="es-ES" sz="2200" dirty="0"/>
              <a:t> como una entre-época, tal como fue el Renacimiento en relación con el Medievo y la Modernidad.” (ídem, pág. 64)</a:t>
            </a:r>
          </a:p>
          <a:p>
            <a:endParaRPr lang="es-ES" sz="2200" b="1" dirty="0"/>
          </a:p>
          <a:p>
            <a:r>
              <a:rPr lang="es-ES" sz="2200" b="1" dirty="0"/>
              <a:t>La explicación también radica en la falsedad del nombre: </a:t>
            </a:r>
            <a:r>
              <a:rPr lang="es-ES" sz="2200" dirty="0"/>
              <a:t>“En una entrevista  (</a:t>
            </a:r>
            <a:r>
              <a:rPr lang="es-ES" sz="2200" dirty="0" err="1"/>
              <a:t>Lyotard</a:t>
            </a:r>
            <a:r>
              <a:rPr lang="es-ES" sz="2200" dirty="0"/>
              <a:t>) expresó claramente: ‘El término postmodernidad es un falso nombre, un pseudónimo, que tomé inicialmente de los arquitectos italianos y de una determinada corriente de la crítica literaria norteamericana (...)’. (*) Que el nombre “postmodernidad” es un falso nombre, resulta evidente en cuanto se tiene en cuenta que no puede significar lo que viene después de la modernidad pues la palabra moderno significa justamente ahora y después de ahora será ahora”. (Sanabria Tapia, José Rubén 1994 </a:t>
            </a:r>
            <a:r>
              <a:rPr lang="es-ES" sz="2200" i="1" dirty="0"/>
              <a:t>Ética y postmodernidad</a:t>
            </a:r>
            <a:r>
              <a:rPr lang="es-ES" sz="2200" dirty="0"/>
              <a:t>, en Revista de Filosofía, Universidad Iberoamericana, año XXVII, núm. 70, enero – abril 1994 </a:t>
            </a:r>
            <a:r>
              <a:rPr lang="es-ES" sz="2200" dirty="0" err="1"/>
              <a:t>apud</a:t>
            </a:r>
            <a:r>
              <a:rPr lang="es-ES" sz="2200" dirty="0"/>
              <a:t> García Flores y Reyes Pérez ídem, p. 65) </a:t>
            </a:r>
          </a:p>
          <a:p>
            <a:endParaRPr lang="es-ES" sz="2200" b="1" dirty="0"/>
          </a:p>
          <a:p>
            <a:r>
              <a:rPr lang="es-ES" sz="2200" b="1" dirty="0">
                <a:hlinkClick r:id="rId2"/>
              </a:rPr>
              <a:t>http://www.utm.mx/~temas/temas-docs/nota3t34.pdf</a:t>
            </a:r>
            <a:endParaRPr lang="es-ES" sz="2200" b="1" dirty="0"/>
          </a:p>
          <a:p>
            <a:r>
              <a:rPr lang="es-ES" sz="2200" b="1" dirty="0"/>
              <a:t>Ver video de </a:t>
            </a:r>
            <a:r>
              <a:rPr lang="es-ES" sz="2200" b="1" dirty="0" err="1"/>
              <a:t>Chomsky:</a:t>
            </a:r>
            <a:r>
              <a:rPr lang="es-ES" sz="2200" dirty="0" err="1"/>
              <a:t>"FINANCIARIZACIÓN</a:t>
            </a:r>
            <a:r>
              <a:rPr lang="es-ES" sz="2200" dirty="0"/>
              <a:t> DEL CAPITALISMO Y EXTERIORIZACIÓN DE LA PRODUCCIÓN</a:t>
            </a:r>
          </a:p>
          <a:p>
            <a:pPr marL="0" indent="0">
              <a:buNone/>
            </a:pPr>
            <a:r>
              <a:rPr lang="es-ES" sz="2200" b="1" dirty="0"/>
              <a:t> </a:t>
            </a:r>
            <a:r>
              <a:rPr lang="es-ES" sz="2200" b="1" dirty="0">
                <a:hlinkClick r:id="rId3"/>
              </a:rPr>
              <a:t>https://www.youtube.com/watch?v=pQIoakzxDro</a:t>
            </a:r>
            <a:endParaRPr lang="es-ES" sz="2200" b="1" dirty="0"/>
          </a:p>
          <a:p>
            <a:pPr marL="0" indent="0">
              <a:buNone/>
            </a:pPr>
            <a:endParaRPr lang="es-ES" sz="2200" b="1" dirty="0"/>
          </a:p>
          <a:p>
            <a:r>
              <a:rPr lang="es-ES" sz="2200" b="1" dirty="0"/>
              <a:t>(*) </a:t>
            </a:r>
            <a:r>
              <a:rPr lang="es-ES" sz="2200" b="1" dirty="0" err="1"/>
              <a:t>Ihab</a:t>
            </a:r>
            <a:r>
              <a:rPr lang="es-ES" sz="2200" b="1" dirty="0"/>
              <a:t> Hassan (crítico árabe-americano: </a:t>
            </a:r>
            <a:r>
              <a:rPr lang="en-US" sz="2200" b="1" i="1" dirty="0"/>
              <a:t>Postmodern American Fiction: A Norton Anthology </a:t>
            </a:r>
            <a:r>
              <a:rPr lang="en-US" sz="2200" b="1" dirty="0"/>
              <a:t>-1998)</a:t>
            </a:r>
            <a:endParaRPr lang="es-ES" sz="2200" b="1" dirty="0"/>
          </a:p>
          <a:p>
            <a:pPr>
              <a:buNone/>
            </a:pPr>
            <a:endParaRPr lang="es-ES" sz="2200" b="1" dirty="0"/>
          </a:p>
          <a:p>
            <a:pPr>
              <a:buNone/>
            </a:pPr>
            <a:endParaRPr lang="es-ES" sz="1900" b="1" dirty="0"/>
          </a:p>
          <a:p>
            <a:pPr>
              <a:buFontTx/>
              <a:buNone/>
            </a:pPr>
            <a:r>
              <a:rPr lang="es-MX" sz="1900" b="1" dirty="0"/>
              <a:t>       </a:t>
            </a:r>
          </a:p>
          <a:p>
            <a:pPr>
              <a:buFontTx/>
              <a:buNone/>
            </a:pPr>
            <a:endParaRPr lang="es-ES" sz="1200" dirty="0"/>
          </a:p>
        </p:txBody>
      </p:sp>
    </p:spTree>
    <p:extLst>
      <p:ext uri="{BB962C8B-B14F-4D97-AF65-F5344CB8AC3E}">
        <p14:creationId xmlns:p14="http://schemas.microsoft.com/office/powerpoint/2010/main" val="87098416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1524000" y="1"/>
            <a:ext cx="9144000" cy="8525411"/>
          </a:xfrm>
          <a:prstGeom prst="rect">
            <a:avLst/>
          </a:prstGeom>
        </p:spPr>
        <p:txBody>
          <a:bodyPr wrap="square">
            <a:spAutoFit/>
          </a:bodyPr>
          <a:lstStyle/>
          <a:p>
            <a:endParaRPr lang="es-MX" b="1" dirty="0"/>
          </a:p>
          <a:p>
            <a:pPr algn="ctr"/>
            <a:r>
              <a:rPr lang="es-MX" b="1" u="sng" dirty="0"/>
              <a:t>Posmodernidad/</a:t>
            </a:r>
            <a:r>
              <a:rPr lang="es-MX" b="1" u="sng" dirty="0" err="1"/>
              <a:t>Hipermodernidad</a:t>
            </a:r>
            <a:endParaRPr lang="es-MX" b="1" u="sng" dirty="0"/>
          </a:p>
          <a:p>
            <a:r>
              <a:rPr lang="es-MX" sz="1200" u="sng" dirty="0"/>
              <a:t>Fuentes: </a:t>
            </a:r>
          </a:p>
          <a:p>
            <a:r>
              <a:rPr lang="es-MX" sz="1200" dirty="0"/>
              <a:t>-González, Gustavo: </a:t>
            </a:r>
            <a:r>
              <a:rPr lang="es-MX" sz="1200" i="1" dirty="0" err="1"/>
              <a:t>Hipermodernidad</a:t>
            </a:r>
            <a:r>
              <a:rPr lang="es-MX" sz="1200" i="1" dirty="0"/>
              <a:t> mapuche</a:t>
            </a:r>
            <a:r>
              <a:rPr lang="es-MX" sz="1200" dirty="0"/>
              <a:t>. Periódico Perfil, 03/12/17, p. 12</a:t>
            </a:r>
          </a:p>
          <a:p>
            <a:r>
              <a:rPr lang="es-MX" sz="1200" dirty="0"/>
              <a:t>-</a:t>
            </a:r>
            <a:r>
              <a:rPr lang="es-MX" sz="1200" dirty="0" err="1"/>
              <a:t>Lipovetsky</a:t>
            </a:r>
            <a:r>
              <a:rPr lang="es-MX" sz="1200" dirty="0"/>
              <a:t>, </a:t>
            </a:r>
            <a:r>
              <a:rPr lang="es-MX" sz="1200" dirty="0" err="1"/>
              <a:t>Gilles</a:t>
            </a:r>
            <a:r>
              <a:rPr lang="es-MX" sz="1200" dirty="0"/>
              <a:t>: - (1996) </a:t>
            </a:r>
            <a:r>
              <a:rPr lang="es-ES" sz="1200" i="1" dirty="0"/>
              <a:t>El imperio de lo efímero: La moda y su destino en las sociedades modernas. Barcelona. Anagrama.</a:t>
            </a:r>
          </a:p>
          <a:p>
            <a:r>
              <a:rPr lang="es-MX" sz="1200" i="1" dirty="0"/>
              <a:t>                                - </a:t>
            </a:r>
            <a:r>
              <a:rPr lang="es-MX" sz="1200" dirty="0"/>
              <a:t>(2006) </a:t>
            </a:r>
            <a:r>
              <a:rPr lang="es-MX" sz="1200" i="1" dirty="0"/>
              <a:t>Los tiempos </a:t>
            </a:r>
            <a:r>
              <a:rPr lang="es-MX" sz="1200" i="1" dirty="0" err="1"/>
              <a:t>hipermodernos</a:t>
            </a:r>
            <a:r>
              <a:rPr lang="es-MX" sz="1200" dirty="0"/>
              <a:t>. Barcelona. Anagrama</a:t>
            </a:r>
          </a:p>
          <a:p>
            <a:r>
              <a:rPr lang="es-MX" sz="1200" dirty="0"/>
              <a:t>-</a:t>
            </a:r>
            <a:r>
              <a:rPr lang="es-MX" sz="1200" dirty="0" err="1"/>
              <a:t>Tamés</a:t>
            </a:r>
            <a:r>
              <a:rPr lang="es-MX" sz="1200" dirty="0"/>
              <a:t>, Enrique (2007): </a:t>
            </a:r>
            <a:r>
              <a:rPr lang="es-MX" sz="1200" i="1" dirty="0" err="1"/>
              <a:t>Lipovetsky</a:t>
            </a:r>
            <a:r>
              <a:rPr lang="es-MX" sz="1200" i="1" dirty="0"/>
              <a:t>: del vacío a la </a:t>
            </a:r>
            <a:r>
              <a:rPr lang="es-MX" sz="1200" i="1" dirty="0" err="1"/>
              <a:t>hipermodernidad</a:t>
            </a:r>
            <a:r>
              <a:rPr lang="es-MX" sz="1200" i="1" dirty="0"/>
              <a:t> </a:t>
            </a:r>
            <a:r>
              <a:rPr lang="es-MX" sz="1200" dirty="0"/>
              <a:t>en “Casa del tiempo” Nº 1, p. 47 a 51. México. Universidad Autónoma Metropolitana. Recuperado de http://www.difusioncultural.uam.mx/casadeltiempo/01_oct_nov_2007/casa_del_tiempo_eIV_num01_47_51.pdf</a:t>
            </a:r>
          </a:p>
          <a:p>
            <a:endParaRPr lang="es-MX" sz="1400" b="1" dirty="0"/>
          </a:p>
          <a:p>
            <a:r>
              <a:rPr lang="es-MX" sz="1400" b="1" dirty="0"/>
              <a:t>Algunos autores no adhieren al término posmodernidad o sostienen que ha llegado a su fin si se tienen en cuenta los siguientes factores:</a:t>
            </a:r>
            <a:endParaRPr lang="es-ES" sz="1400" b="1" dirty="0"/>
          </a:p>
          <a:p>
            <a:pPr>
              <a:buFontTx/>
              <a:buNone/>
            </a:pPr>
            <a:endParaRPr lang="es-ES" sz="1400" b="1" dirty="0"/>
          </a:p>
          <a:p>
            <a:r>
              <a:rPr lang="es-MX" sz="1400" b="1" dirty="0">
                <a:solidFill>
                  <a:srgbClr val="000000"/>
                </a:solidFill>
              </a:rPr>
              <a:t>El atentado a las Torres Gemelas del 11/09/2001 y el proceso de globalización; </a:t>
            </a:r>
            <a:r>
              <a:rPr lang="es-ES" sz="1400" b="1" dirty="0">
                <a:solidFill>
                  <a:srgbClr val="000000"/>
                </a:solidFill>
              </a:rPr>
              <a:t>proceso  fundamentalmente económico que consiste en la creciente integración de las distintas economías nacionales en un único mercado capitalista mundial  </a:t>
            </a:r>
            <a:r>
              <a:rPr lang="es-ES" sz="1400" b="1" dirty="0"/>
              <a:t>habrían terminado con el caleidoscopio de la historia: el imperio necesita globalizar.  </a:t>
            </a:r>
          </a:p>
          <a:p>
            <a:pPr>
              <a:buFontTx/>
              <a:buNone/>
            </a:pPr>
            <a:r>
              <a:rPr lang="es-MX" sz="1400" b="1" dirty="0"/>
              <a:t> </a:t>
            </a:r>
            <a:endParaRPr lang="es-ES" sz="1400" b="1" dirty="0"/>
          </a:p>
          <a:p>
            <a:r>
              <a:rPr lang="es-MX" sz="1400" b="1" dirty="0"/>
              <a:t>El 11/09 vuelve a instalar un hecho universal: La guerra de culturas. Nuevamente la guerra religiosa en el siglo XXI pero, como siempre, sirviendo de pantalla a las guerras por el dominio del poder económico mundial. El terrorismo es totalizador. Genera una reacción aglutinante. </a:t>
            </a:r>
          </a:p>
          <a:p>
            <a:pPr>
              <a:buFontTx/>
              <a:buNone/>
            </a:pPr>
            <a:endParaRPr lang="es-ES" sz="1400" b="1" dirty="0"/>
          </a:p>
          <a:p>
            <a:r>
              <a:rPr lang="es-MX" sz="1400" b="1" dirty="0"/>
              <a:t>Resurgimiento de las grandes superpotencias: EEUU – resurgimiento de Rusia – El sur asiático con tres ejes en puja, además: China, Japón e India – Medio Oriente y recientemente, Corea del Norte.</a:t>
            </a:r>
          </a:p>
          <a:p>
            <a:endParaRPr lang="es-MX" sz="1400" b="1" dirty="0"/>
          </a:p>
          <a:p>
            <a:r>
              <a:rPr lang="es-MX" sz="1400" b="1" dirty="0"/>
              <a:t>Entre los autores más influyentes en la revisión del término posmodernidad se encuentra el sociólogo y filósofo francés </a:t>
            </a:r>
            <a:r>
              <a:rPr lang="es-MX" sz="1400" b="1" dirty="0" err="1"/>
              <a:t>Gilles</a:t>
            </a:r>
            <a:r>
              <a:rPr lang="es-MX" sz="1400" b="1" dirty="0"/>
              <a:t> </a:t>
            </a:r>
            <a:r>
              <a:rPr lang="es-MX" sz="1400" b="1" dirty="0" err="1"/>
              <a:t>Lipovetsky</a:t>
            </a:r>
            <a:r>
              <a:rPr lang="es-MX" sz="1400" b="1" dirty="0"/>
              <a:t>, para quien la posmodernidad no sería la oposición a la modernidad, sino su consumación. Algunos de sus trabajos son : </a:t>
            </a:r>
          </a:p>
          <a:p>
            <a:r>
              <a:rPr lang="es-MX" sz="1400" b="1" i="1" dirty="0"/>
              <a:t>La era del vacío: ensayo sobre el individualismo contemporáneo </a:t>
            </a:r>
            <a:r>
              <a:rPr lang="es-MX" sz="1400" b="1" dirty="0"/>
              <a:t>(1986)  </a:t>
            </a:r>
          </a:p>
          <a:p>
            <a:r>
              <a:rPr lang="es-ES" sz="1400" b="1" i="1" dirty="0"/>
              <a:t>El imperio de lo efímero: La moda y su destino en las sociedades modernas</a:t>
            </a:r>
            <a:r>
              <a:rPr lang="es-ES" sz="1400" b="1" dirty="0"/>
              <a:t> (1987) </a:t>
            </a:r>
          </a:p>
          <a:p>
            <a:r>
              <a:rPr lang="es-ES" sz="1400" b="1" i="1" dirty="0"/>
              <a:t>El lujo eterno: De la era de lo sagrado al tiempo de las marcas </a:t>
            </a:r>
            <a:r>
              <a:rPr lang="es-ES" sz="1400" b="1" dirty="0"/>
              <a:t>(2003) en colaboración con </a:t>
            </a:r>
            <a:r>
              <a:rPr lang="es-ES" sz="1400" b="1" dirty="0" err="1"/>
              <a:t>Elyette</a:t>
            </a:r>
            <a:r>
              <a:rPr lang="es-ES" sz="1400" b="1" dirty="0"/>
              <a:t> </a:t>
            </a:r>
            <a:r>
              <a:rPr lang="es-ES" sz="1400" b="1" dirty="0" err="1"/>
              <a:t>Roux</a:t>
            </a:r>
            <a:endParaRPr lang="es-ES" sz="1400" b="1" dirty="0"/>
          </a:p>
          <a:p>
            <a:r>
              <a:rPr lang="es-ES" sz="1400" b="1" i="1" dirty="0"/>
              <a:t>Los tiempos </a:t>
            </a:r>
            <a:r>
              <a:rPr lang="es-ES" sz="1400" b="1" i="1" dirty="0" err="1"/>
              <a:t>hipermodernos</a:t>
            </a:r>
            <a:r>
              <a:rPr lang="es-ES" sz="1400" b="1" i="1" dirty="0"/>
              <a:t> </a:t>
            </a:r>
            <a:r>
              <a:rPr lang="es-ES" sz="1400" b="1" dirty="0"/>
              <a:t>(2006).</a:t>
            </a:r>
          </a:p>
          <a:p>
            <a:endParaRPr lang="es-MX" sz="1400" b="1" dirty="0"/>
          </a:p>
          <a:p>
            <a:endParaRPr lang="es-MX" sz="1400" b="1" dirty="0"/>
          </a:p>
          <a:p>
            <a:endParaRPr lang="es-MX" sz="1400" b="1" dirty="0"/>
          </a:p>
          <a:p>
            <a:endParaRPr lang="es-ES" b="1" dirty="0"/>
          </a:p>
          <a:p>
            <a:endParaRPr lang="es-MX" b="1" dirty="0"/>
          </a:p>
          <a:p>
            <a:endParaRPr lang="es-MX" b="1" dirty="0"/>
          </a:p>
          <a:p>
            <a:endParaRPr lang="es-MX" b="1" dirty="0"/>
          </a:p>
          <a:p>
            <a:r>
              <a:rPr lang="es-MX" b="1" dirty="0"/>
              <a:t>            </a:t>
            </a:r>
            <a:endParaRPr lang="es-ES" b="1" dirty="0"/>
          </a:p>
        </p:txBody>
      </p:sp>
    </p:spTree>
    <p:extLst>
      <p:ext uri="{BB962C8B-B14F-4D97-AF65-F5344CB8AC3E}">
        <p14:creationId xmlns:p14="http://schemas.microsoft.com/office/powerpoint/2010/main" val="414386174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1703512" y="58848"/>
            <a:ext cx="8856984" cy="7294305"/>
          </a:xfrm>
          <a:prstGeom prst="rect">
            <a:avLst/>
          </a:prstGeom>
        </p:spPr>
        <p:txBody>
          <a:bodyPr wrap="square">
            <a:spAutoFit/>
          </a:bodyPr>
          <a:lstStyle/>
          <a:p>
            <a:endParaRPr lang="es-ES" sz="1600" b="1" i="1" dirty="0"/>
          </a:p>
          <a:p>
            <a:r>
              <a:rPr lang="es-ES" sz="1600" b="1" dirty="0"/>
              <a:t>Para </a:t>
            </a:r>
            <a:r>
              <a:rPr lang="es-ES" sz="1600" b="1" dirty="0" err="1"/>
              <a:t>Lipovetsky</a:t>
            </a:r>
            <a:r>
              <a:rPr lang="es-ES" sz="1600" b="1" dirty="0"/>
              <a:t>, la noción de posmodernidad ya no alcanza para definir los tiempos actuales en los que el </a:t>
            </a:r>
            <a:r>
              <a:rPr lang="es-ES" sz="1600" b="1" dirty="0" err="1"/>
              <a:t>hiperconsumo</a:t>
            </a:r>
            <a:r>
              <a:rPr lang="es-ES" sz="1600" b="1" dirty="0"/>
              <a:t>, el acceso democrático al lujo (en una segunda etapa de consumismo) y el </a:t>
            </a:r>
            <a:r>
              <a:rPr lang="es-ES" sz="1600" b="1" dirty="0" err="1"/>
              <a:t>hiperindividualismo</a:t>
            </a:r>
            <a:r>
              <a:rPr lang="es-ES" sz="1600" b="1" dirty="0"/>
              <a:t>  se consuman en lo que para </a:t>
            </a:r>
            <a:r>
              <a:rPr lang="es-ES" sz="1600" b="1" dirty="0" err="1"/>
              <a:t>Lipovetsky</a:t>
            </a:r>
            <a:r>
              <a:rPr lang="es-ES" sz="1600" b="1" dirty="0"/>
              <a:t> es una característica distintiva de lo que él denomina la </a:t>
            </a:r>
            <a:r>
              <a:rPr lang="es-ES" sz="1600" b="1" i="1" dirty="0" err="1"/>
              <a:t>hipermodernidad</a:t>
            </a:r>
            <a:r>
              <a:rPr lang="es-ES" sz="1600" b="1" dirty="0"/>
              <a:t> y es lo paradójico: la crisis, el desequilibrio  del individuo consigo mismo. La paradoja de un mundo que se ha vuelto cultura y la cultura, mundo.</a:t>
            </a:r>
          </a:p>
          <a:p>
            <a:r>
              <a:rPr lang="es-ES" sz="1600" b="1" dirty="0"/>
              <a:t>A estos aspectos culturales y psicológicos se suman la aparición de nuevos problemas mundiales (la ecología, la inmigración, la crisis económica, el terrorismo, etc.).</a:t>
            </a:r>
          </a:p>
          <a:p>
            <a:endParaRPr lang="es-ES" sz="1600" b="1" dirty="0"/>
          </a:p>
          <a:p>
            <a:r>
              <a:rPr lang="es-ES" sz="1600" b="1" dirty="0"/>
              <a:t>La </a:t>
            </a:r>
            <a:r>
              <a:rPr lang="es-ES" sz="1600" b="1" i="1" dirty="0" err="1"/>
              <a:t>hipermodernidad</a:t>
            </a:r>
            <a:r>
              <a:rPr lang="es-ES" sz="1600" b="1" dirty="0"/>
              <a:t> no se trataría de una superación de la posmodernidad, sino una continuación (ya que sus notas dominantes siguen vigentes) asentada en la aparición (o re-aparición) de ciertas características y problemáticas, nuevos ejes de tensión políticos e históricos y nuevos actores mundiales:</a:t>
            </a:r>
          </a:p>
          <a:p>
            <a:endParaRPr lang="es-ES" sz="1600" b="1" dirty="0"/>
          </a:p>
          <a:p>
            <a:r>
              <a:rPr lang="es-ES" sz="1600" dirty="0"/>
              <a:t>“Algunos, como </a:t>
            </a:r>
            <a:r>
              <a:rPr lang="es-ES" sz="1600" dirty="0" err="1"/>
              <a:t>Lipovetsky</a:t>
            </a:r>
            <a:r>
              <a:rPr lang="es-ES" sz="1600" dirty="0"/>
              <a:t>, sitúan en el ataque a las Torres Gemelas la primera gran manifestación de lo que llama </a:t>
            </a:r>
            <a:r>
              <a:rPr lang="es-ES" sz="1600" dirty="0" err="1"/>
              <a:t>hipermodernidad</a:t>
            </a:r>
            <a:r>
              <a:rPr lang="es-ES" sz="1600" dirty="0"/>
              <a:t>. Ahora, la cultura del placer y el hedonismo se siente corroída por la angustia por el futuro y la inseguridad física y económica. Y recobran sentido ideas fuertes de la modernidad. Como la religión, con el renacimiento islámico o el revival católico entre los pobres del mundo con un papa peronista.</a:t>
            </a:r>
          </a:p>
          <a:p>
            <a:r>
              <a:rPr lang="es-ES" sz="1600" dirty="0"/>
              <a:t>También los sentimientos nacionalistas se vuelven a despertar: Cataluña (frente a España), el </a:t>
            </a:r>
            <a:r>
              <a:rPr lang="es-ES" sz="1600" dirty="0" err="1"/>
              <a:t>Brexit</a:t>
            </a:r>
            <a:r>
              <a:rPr lang="es-ES" sz="1600" dirty="0"/>
              <a:t> (frente a la Unión Europea) o </a:t>
            </a:r>
            <a:r>
              <a:rPr lang="es-ES" sz="1600" dirty="0" err="1"/>
              <a:t>Trump</a:t>
            </a:r>
            <a:r>
              <a:rPr lang="es-ES" sz="1600" dirty="0"/>
              <a:t> (frente a la globalización). Pero como la posmodernidad no pasó en vano, todo está teñido de ella. (…) El mundo está cambiando otra vez. Comienza una nueva Guerra Fría, pero ya no por </a:t>
            </a:r>
            <a:r>
              <a:rPr lang="es-ES" sz="1600" dirty="0" err="1"/>
              <a:t>Kissinger</a:t>
            </a:r>
            <a:r>
              <a:rPr lang="es-ES" sz="1600" dirty="0"/>
              <a:t>, Reagan, </a:t>
            </a:r>
            <a:r>
              <a:rPr lang="es-ES" sz="1600" dirty="0" err="1"/>
              <a:t>Brézhnev</a:t>
            </a:r>
            <a:r>
              <a:rPr lang="es-ES" sz="1600" dirty="0"/>
              <a:t> o Gorbachov, sino por </a:t>
            </a:r>
            <a:r>
              <a:rPr lang="es-ES" sz="1600" dirty="0" err="1"/>
              <a:t>Trump</a:t>
            </a:r>
            <a:r>
              <a:rPr lang="es-ES" sz="1600" dirty="0"/>
              <a:t> y Kim </a:t>
            </a:r>
            <a:r>
              <a:rPr lang="es-ES" sz="1600" dirty="0" err="1"/>
              <a:t>Jong</a:t>
            </a:r>
            <a:r>
              <a:rPr lang="es-ES" sz="1600" dirty="0"/>
              <a:t>-Un. Las sociedades dejaron de confiar en la infalibilidad de sus líderes. (…). Siguen cruzadas por la posmodernidad, pero ya no desde un individualismo necesariamente amigable con el otro. La tolerancia continúa siendo la característica de lo políticamente correcto, pero la incertidumbre sobre el futuro puede transformar en sospechoso al diferente.” (González, 03/12/17 según </a:t>
            </a:r>
            <a:r>
              <a:rPr lang="es-ES" sz="1600" dirty="0" err="1"/>
              <a:t>ref.bib</a:t>
            </a:r>
            <a:r>
              <a:rPr lang="es-ES" sz="1600" dirty="0"/>
              <a:t>.)</a:t>
            </a:r>
          </a:p>
          <a:p>
            <a:endParaRPr lang="es-ES" b="1" dirty="0"/>
          </a:p>
          <a:p>
            <a:endParaRPr lang="es-MX" b="1" dirty="0"/>
          </a:p>
        </p:txBody>
      </p:sp>
    </p:spTree>
    <p:extLst>
      <p:ext uri="{BB962C8B-B14F-4D97-AF65-F5344CB8AC3E}">
        <p14:creationId xmlns:p14="http://schemas.microsoft.com/office/powerpoint/2010/main" val="175920639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1919536" y="332657"/>
            <a:ext cx="8424936" cy="6186309"/>
          </a:xfrm>
          <a:prstGeom prst="rect">
            <a:avLst/>
          </a:prstGeom>
        </p:spPr>
        <p:txBody>
          <a:bodyPr wrap="square">
            <a:spAutoFit/>
          </a:bodyPr>
          <a:lstStyle/>
          <a:p>
            <a:r>
              <a:rPr lang="es-ES" dirty="0"/>
              <a:t>“</a:t>
            </a:r>
            <a:r>
              <a:rPr lang="es-ES" dirty="0" err="1"/>
              <a:t>Hipermodernidad</a:t>
            </a:r>
            <a:r>
              <a:rPr lang="es-ES" dirty="0"/>
              <a:t>: a saber, una sociedad liberal, caracterizada por el movimiento, la fluidez, la flexibilidad, más desligada que nunca de los principios estructuradores de la modernidad.” / </a:t>
            </a:r>
            <a:r>
              <a:rPr lang="es-ES" dirty="0" err="1"/>
              <a:t>Sébastien</a:t>
            </a:r>
            <a:r>
              <a:rPr lang="es-ES" dirty="0"/>
              <a:t> charles: </a:t>
            </a:r>
            <a:r>
              <a:rPr lang="es-ES" i="1" dirty="0"/>
              <a:t>El individualismo paradójico. Introducción al pensamiento de </a:t>
            </a:r>
            <a:r>
              <a:rPr lang="es-ES" i="1" dirty="0" err="1"/>
              <a:t>Gilles</a:t>
            </a:r>
            <a:r>
              <a:rPr lang="es-ES" i="1" dirty="0"/>
              <a:t> </a:t>
            </a:r>
            <a:r>
              <a:rPr lang="es-ES" i="1" dirty="0" err="1"/>
              <a:t>Lipovetsky</a:t>
            </a:r>
            <a:r>
              <a:rPr lang="es-ES" dirty="0"/>
              <a:t> en </a:t>
            </a:r>
            <a:r>
              <a:rPr lang="es-ES" dirty="0" err="1"/>
              <a:t>Lipovetsky</a:t>
            </a:r>
            <a:r>
              <a:rPr lang="es-ES" dirty="0"/>
              <a:t>, 2006, p.27)</a:t>
            </a:r>
          </a:p>
          <a:p>
            <a:endParaRPr lang="es-ES" b="1" dirty="0"/>
          </a:p>
          <a:p>
            <a:endParaRPr lang="es-ES" b="1" dirty="0"/>
          </a:p>
          <a:p>
            <a:r>
              <a:rPr lang="es-ES" dirty="0"/>
              <a:t>“El ‘pos’ de lo posmoderno tenía los ojos puestos todavía en lo que quedaba atrás y se  había declarado muerto, permitía pensar en una desaparición sin concretar en qué íbamos a convertirnos, como si se tratara de conservar una libertad nuevamente conquistada a impulsos de la disolución de los encuadramientos sociales, políticos e ideológicos. De aquí la suerte que corrió. Esa época ha terminado.</a:t>
            </a:r>
          </a:p>
          <a:p>
            <a:r>
              <a:rPr lang="es-ES" dirty="0" err="1"/>
              <a:t>Hipercapitalismo</a:t>
            </a:r>
            <a:r>
              <a:rPr lang="es-ES" dirty="0"/>
              <a:t>, </a:t>
            </a:r>
            <a:r>
              <a:rPr lang="es-ES" dirty="0" err="1"/>
              <a:t>hiperclase</a:t>
            </a:r>
            <a:r>
              <a:rPr lang="es-ES" dirty="0"/>
              <a:t>, </a:t>
            </a:r>
            <a:r>
              <a:rPr lang="es-ES" dirty="0" err="1"/>
              <a:t>hiperpotencia</a:t>
            </a:r>
            <a:r>
              <a:rPr lang="es-ES" dirty="0"/>
              <a:t>, </a:t>
            </a:r>
            <a:r>
              <a:rPr lang="es-ES" dirty="0" err="1"/>
              <a:t>hiperterrorismo</a:t>
            </a:r>
            <a:r>
              <a:rPr lang="es-ES" dirty="0"/>
              <a:t>, </a:t>
            </a:r>
            <a:r>
              <a:rPr lang="es-ES" dirty="0" err="1"/>
              <a:t>hiperindividualismo</a:t>
            </a:r>
            <a:r>
              <a:rPr lang="es-ES" dirty="0"/>
              <a:t>, hipermercado, hipertexto, ¿habrá algo que no sea ‘</a:t>
            </a:r>
            <a:r>
              <a:rPr lang="es-ES" dirty="0" err="1"/>
              <a:t>hiper</a:t>
            </a:r>
            <a:r>
              <a:rPr lang="es-ES" dirty="0"/>
              <a:t>’?¿Habrá algo que no revele una modernidad elevada a la enésima potencia?</a:t>
            </a:r>
          </a:p>
          <a:p>
            <a:r>
              <a:rPr lang="es-ES" dirty="0"/>
              <a:t>(…) </a:t>
            </a:r>
          </a:p>
          <a:p>
            <a:r>
              <a:rPr lang="es-ES" dirty="0"/>
              <a:t>Lejos de haber muerto la modernidad,  asistimos a su culminación, que se concreta en el liberalismo universal, en la comercialización casi general de los modos de vida, en la explotación ‘hasta la  muerte’ de la razón instrumental, en una individualización vertiginosa.” (</a:t>
            </a:r>
            <a:r>
              <a:rPr lang="es-ES" dirty="0" err="1"/>
              <a:t>Lipovetsky</a:t>
            </a:r>
            <a:r>
              <a:rPr lang="es-ES" dirty="0"/>
              <a:t>, ídem, p, 55,56)</a:t>
            </a:r>
          </a:p>
          <a:p>
            <a:endParaRPr lang="es-ES" b="1" dirty="0"/>
          </a:p>
          <a:p>
            <a:endParaRPr lang="es-ES" b="1" dirty="0"/>
          </a:p>
          <a:p>
            <a:endParaRPr lang="es-ES" b="1" dirty="0"/>
          </a:p>
        </p:txBody>
      </p:sp>
    </p:spTree>
    <p:extLst>
      <p:ext uri="{BB962C8B-B14F-4D97-AF65-F5344CB8AC3E}">
        <p14:creationId xmlns:p14="http://schemas.microsoft.com/office/powerpoint/2010/main" val="420135118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1775520" y="764704"/>
            <a:ext cx="8892480" cy="4647426"/>
          </a:xfrm>
          <a:prstGeom prst="rect">
            <a:avLst/>
          </a:prstGeom>
        </p:spPr>
        <p:txBody>
          <a:bodyPr wrap="square">
            <a:spAutoFit/>
          </a:bodyPr>
          <a:lstStyle/>
          <a:p>
            <a:pPr algn="ctr"/>
            <a:r>
              <a:rPr lang="es-MX" sz="1400" b="1" u="sng" dirty="0"/>
              <a:t>¿Literatura posmoderna? </a:t>
            </a:r>
          </a:p>
          <a:p>
            <a:r>
              <a:rPr lang="es-MX" sz="1400" u="sng" dirty="0"/>
              <a:t>Fuentes: </a:t>
            </a:r>
          </a:p>
          <a:p>
            <a:pPr>
              <a:buNone/>
            </a:pPr>
            <a:r>
              <a:rPr lang="es-MX" sz="1200" dirty="0"/>
              <a:t>-DÍAZ; Esther (1999):</a:t>
            </a:r>
            <a:r>
              <a:rPr lang="es-MX" sz="1200" i="1" u="sng" dirty="0"/>
              <a:t> </a:t>
            </a:r>
            <a:r>
              <a:rPr lang="es-MX" sz="1200" i="1" dirty="0"/>
              <a:t>Posmodernidad</a:t>
            </a:r>
            <a:r>
              <a:rPr lang="es-MX" sz="1200" dirty="0"/>
              <a:t>. Bs. As. </a:t>
            </a:r>
            <a:r>
              <a:rPr lang="es-MX" sz="1200" dirty="0" err="1"/>
              <a:t>Biblos</a:t>
            </a:r>
            <a:r>
              <a:rPr lang="es-MX" sz="1200" dirty="0"/>
              <a:t>.</a:t>
            </a:r>
            <a:r>
              <a:rPr lang="es-MX" sz="1200" u="sng" dirty="0"/>
              <a:t> </a:t>
            </a:r>
          </a:p>
          <a:p>
            <a:pPr>
              <a:buNone/>
            </a:pPr>
            <a:r>
              <a:rPr lang="es-ES" sz="1200" dirty="0"/>
              <a:t>-RAMOS ORTEGA, Belén (*)</a:t>
            </a:r>
            <a:r>
              <a:rPr lang="es-MX" sz="1200" dirty="0"/>
              <a:t> (2011) </a:t>
            </a:r>
            <a:r>
              <a:rPr lang="es-ES" sz="1200" i="1" dirty="0" err="1"/>
              <a:t>Posmoliteratura</a:t>
            </a:r>
            <a:r>
              <a:rPr lang="es-ES" sz="1200" i="1" dirty="0"/>
              <a:t>: los nuevos parámetros de la creación en la era posmoderna en “</a:t>
            </a:r>
            <a:r>
              <a:rPr lang="es-ES" sz="1200" dirty="0"/>
              <a:t>Espéculo”. Revista de estudios literarios. Universidad Complutense de Madrid. Recuperado de http://www.ucm.es/info/especulo/numero46/posmolite.html</a:t>
            </a:r>
          </a:p>
          <a:p>
            <a:pPr>
              <a:buNone/>
            </a:pPr>
            <a:r>
              <a:rPr lang="es-ES" sz="1200" dirty="0"/>
              <a:t>(*) Universidad de Granada</a:t>
            </a:r>
          </a:p>
          <a:p>
            <a:pPr>
              <a:buNone/>
            </a:pPr>
            <a:r>
              <a:rPr lang="es-MX" sz="1200" dirty="0"/>
              <a:t>-TORRES, Carlos: (*) (2004) </a:t>
            </a:r>
            <a:r>
              <a:rPr lang="es-MX" sz="1200" i="1" dirty="0"/>
              <a:t>La postmodernidad o el peligroso espacio de percolación de lo banal</a:t>
            </a:r>
            <a:r>
              <a:rPr lang="es-MX" sz="1200" dirty="0"/>
              <a:t>” </a:t>
            </a:r>
            <a:r>
              <a:rPr lang="es-ES" sz="1200" dirty="0"/>
              <a:t>en “Espéculo.” Revista de estudios literarios Nº 29 Universidad Complutense de Madrid (*) Magister en Literatura Latinoamericana, escritor y profesor de Literatura de Colombia</a:t>
            </a:r>
          </a:p>
          <a:p>
            <a:pPr algn="just"/>
            <a:endParaRPr lang="es-MX" sz="1400" b="1" u="sng" dirty="0"/>
          </a:p>
          <a:p>
            <a:endParaRPr lang="es-ES" sz="1400" b="1" dirty="0"/>
          </a:p>
          <a:p>
            <a:r>
              <a:rPr lang="es-ES" sz="1400" b="1" dirty="0" err="1"/>
              <a:t>Ihab</a:t>
            </a:r>
            <a:r>
              <a:rPr lang="es-ES" sz="1400" b="1" dirty="0"/>
              <a:t> </a:t>
            </a:r>
            <a:r>
              <a:rPr lang="es-ES" sz="1400" b="1" dirty="0" err="1"/>
              <a:t>Habib</a:t>
            </a:r>
            <a:r>
              <a:rPr lang="es-ES" sz="1400" b="1" dirty="0"/>
              <a:t> Hassan fue un teórico literario y escritor estadounidense nacido en Egipto y </a:t>
            </a:r>
            <a:r>
              <a:rPr lang="es-MX" sz="1400" b="1" dirty="0"/>
              <a:t>uno de los teóricos del posmodernismo y, en particular de la literatura posmoderna. En 1971 publicó </a:t>
            </a:r>
            <a:r>
              <a:rPr lang="es-MX" sz="1400" b="1" i="1" dirty="0"/>
              <a:t>El desmembramiento de Orfeo: Hacia una literatura posmoderna</a:t>
            </a:r>
            <a:r>
              <a:rPr lang="es-MX" sz="1400" b="1" dirty="0"/>
              <a:t>.</a:t>
            </a:r>
          </a:p>
          <a:p>
            <a:endParaRPr lang="es-MX" sz="1400" b="1" dirty="0"/>
          </a:p>
          <a:p>
            <a:r>
              <a:rPr lang="es-MX" sz="1400" b="1" dirty="0"/>
              <a:t>Algunos autores (como el caso de Esther Díaz) sostienen que el panorama heterogéneo de la literatura actual dificulta la posibilidad de encontrar rasgos comunes </a:t>
            </a:r>
            <a:r>
              <a:rPr lang="es-MX" sz="1400" b="1" dirty="0" err="1"/>
              <a:t>identificatorios</a:t>
            </a:r>
            <a:r>
              <a:rPr lang="es-MX" sz="1400" b="1" dirty="0"/>
              <a:t> de una literatura “posmoderna”; a pesar de ello, Díaz intenta aislar algunos rasgos (retomaremos). </a:t>
            </a:r>
          </a:p>
          <a:p>
            <a:endParaRPr lang="es-MX" sz="1400" b="1" dirty="0"/>
          </a:p>
          <a:p>
            <a:r>
              <a:rPr lang="es-MX" sz="1400" b="1" dirty="0"/>
              <a:t>En el caso de Carlos Torres, aunque admite que no es posible hablar de una novela posmoderna ya que considera que la posmodernidad más que un planteo filosófico es una actitud, reconoce algunas características de la literatura posmoderna entendiendo por tal aquella acontecida luego de la Modernidad, es decir la literatura contemporánea surgida a partir de las vanguardias europeas. </a:t>
            </a:r>
          </a:p>
        </p:txBody>
      </p:sp>
    </p:spTree>
    <p:extLst>
      <p:ext uri="{BB962C8B-B14F-4D97-AF65-F5344CB8AC3E}">
        <p14:creationId xmlns:p14="http://schemas.microsoft.com/office/powerpoint/2010/main" val="276238595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1881158" y="142853"/>
            <a:ext cx="8501122" cy="6186309"/>
          </a:xfrm>
          <a:prstGeom prst="rect">
            <a:avLst/>
          </a:prstGeom>
        </p:spPr>
        <p:txBody>
          <a:bodyPr wrap="square">
            <a:spAutoFit/>
          </a:bodyPr>
          <a:lstStyle/>
          <a:p>
            <a:endParaRPr lang="es-ES" sz="1400" dirty="0"/>
          </a:p>
          <a:p>
            <a:r>
              <a:rPr lang="es-MX" sz="1400" b="1" dirty="0"/>
              <a:t>Entre sus rasgos característicos menciona:</a:t>
            </a:r>
          </a:p>
          <a:p>
            <a:endParaRPr lang="es-ES" sz="1400" b="1" dirty="0"/>
          </a:p>
          <a:p>
            <a:r>
              <a:rPr lang="es-ES" sz="1400" dirty="0"/>
              <a:t>“…la sobre-intromisión del autor, la presencia visible del narrador, los experimentos tipográficos, las listas absurdas, el retorno infinito, el rompimiento espacial y temporal del texto, la auto-reflexión materializada en la inclusión de la crítica literaria, la contradicción, la discontinuidad, el exceso, la aleatoriedad, la permutación, las vacancias, el hurto selectivo y explícito de otros textos, los diálogos absurdos, la combinación de artes y de géneros, entre otros recursos que garantizan la simulación. (…) La novela postmoderna implica entonces una lectura no obligada, un no contar seguro y orgánico, un narrador no homogéneo, una lectura menos comprometida con lo externo y representativo, y capaz de asumir y absorber lo fragmentario, de convivir con la inestabilidad y presenciar la catástrofe.” (ver ref. bibliográfica). </a:t>
            </a:r>
          </a:p>
          <a:p>
            <a:endParaRPr lang="es-ES" sz="1400" b="1" dirty="0"/>
          </a:p>
          <a:p>
            <a:r>
              <a:rPr lang="es-ES" sz="1400" b="1" dirty="0"/>
              <a:t>La novela posmoderna instaura la figura del lector </a:t>
            </a:r>
            <a:r>
              <a:rPr lang="es-ES" sz="1400" b="1" dirty="0" err="1"/>
              <a:t>co</a:t>
            </a:r>
            <a:r>
              <a:rPr lang="es-ES" sz="1400" b="1" dirty="0"/>
              <a:t>-creador de la obra.</a:t>
            </a:r>
          </a:p>
          <a:p>
            <a:endParaRPr lang="es-ES" sz="1400" b="1" dirty="0"/>
          </a:p>
          <a:p>
            <a:r>
              <a:rPr lang="es-ES" sz="1400" b="1" dirty="0"/>
              <a:t>Señala también como característico de la literatura posmoderna la mezcla, la toma de otros sitios, el saqueo. </a:t>
            </a:r>
          </a:p>
          <a:p>
            <a:endParaRPr lang="es-ES" sz="1400" b="1" dirty="0"/>
          </a:p>
          <a:p>
            <a:r>
              <a:rPr lang="es-ES" sz="1400" b="1" dirty="0"/>
              <a:t>Define al posmodernismo no como un estilo, sino como una pauta cultural que permite la coexistencia de rasgos heterogéneos . Citando a  </a:t>
            </a:r>
            <a:r>
              <a:rPr lang="es-ES" sz="1400" b="1" dirty="0" err="1"/>
              <a:t>Fredric</a:t>
            </a:r>
            <a:r>
              <a:rPr lang="es-ES" sz="1400" b="1" dirty="0"/>
              <a:t> </a:t>
            </a:r>
            <a:r>
              <a:rPr lang="es-ES" sz="1400" b="1" dirty="0" err="1"/>
              <a:t>Jameson</a:t>
            </a:r>
            <a:r>
              <a:rPr lang="es-ES" sz="1400" b="1" dirty="0"/>
              <a:t> (</a:t>
            </a:r>
            <a:r>
              <a:rPr lang="es-ES" sz="1400" b="1" i="1" dirty="0"/>
              <a:t>El posmodernismo o la lógica cultural del capitalismo avanzado</a:t>
            </a:r>
            <a:r>
              <a:rPr lang="es-ES" sz="1400" b="1" dirty="0"/>
              <a:t>. Barcelona. Ediciones </a:t>
            </a:r>
            <a:r>
              <a:rPr lang="es-ES" sz="1400" b="1" dirty="0" err="1"/>
              <a:t>Paidós</a:t>
            </a:r>
            <a:r>
              <a:rPr lang="es-ES" sz="1400" b="1" dirty="0"/>
              <a:t>, 1991), afirma:</a:t>
            </a:r>
          </a:p>
          <a:p>
            <a:r>
              <a:rPr lang="es-ES" sz="1400" dirty="0"/>
              <a:t>“Según éste último autor, lo que fascina a los postmodernistas es el paisaje degradado, </a:t>
            </a:r>
            <a:r>
              <a:rPr lang="es-ES" sz="1400" dirty="0" err="1"/>
              <a:t>feísta</a:t>
            </a:r>
            <a:r>
              <a:rPr lang="es-ES" sz="1400" dirty="0"/>
              <a:t>, kitsch, de series televisivas y cultura </a:t>
            </a:r>
            <a:r>
              <a:rPr lang="es-ES" sz="1400" i="1" dirty="0" err="1"/>
              <a:t>Reader´s</a:t>
            </a:r>
            <a:r>
              <a:rPr lang="es-ES" sz="1400" i="1" dirty="0"/>
              <a:t> </a:t>
            </a:r>
            <a:r>
              <a:rPr lang="es-ES" sz="1400" i="1" dirty="0" err="1"/>
              <a:t>Digest</a:t>
            </a:r>
            <a:r>
              <a:rPr lang="es-ES" sz="1400" dirty="0"/>
              <a:t>, de la publicidad y los moteles”  (</a:t>
            </a:r>
            <a:r>
              <a:rPr lang="es-ES" sz="1400" dirty="0" err="1"/>
              <a:t>Ibidem</a:t>
            </a:r>
            <a:r>
              <a:rPr lang="es-ES" sz="1400" dirty="0"/>
              <a:t>)</a:t>
            </a:r>
          </a:p>
          <a:p>
            <a:endParaRPr lang="es-ES" sz="1400" b="1" dirty="0"/>
          </a:p>
          <a:p>
            <a:r>
              <a:rPr lang="es-ES" sz="1400" b="1" dirty="0"/>
              <a:t>Finalmente, considera propio de la posmodernidad el desencanto, la incredulidad, la emoción mínima ante el éxito. Notas que, como vimos, podemos rastrear en la novela de </a:t>
            </a:r>
            <a:r>
              <a:rPr lang="es-ES" sz="1400" b="1" dirty="0" err="1"/>
              <a:t>Bret</a:t>
            </a:r>
            <a:r>
              <a:rPr lang="es-ES" sz="1400" b="1" dirty="0"/>
              <a:t> Easton Ellis. </a:t>
            </a:r>
          </a:p>
          <a:p>
            <a:r>
              <a:rPr lang="es-ES" sz="1400" b="1" dirty="0"/>
              <a:t>En este sentido y siguiendo la postura de este autor, la reflexión sobre la posmodernidad puede hacerse a partir de varios aspectos  (entre ellos la representación literaria). </a:t>
            </a:r>
          </a:p>
          <a:p>
            <a:endParaRPr lang="es-ES" sz="1400" b="1" dirty="0"/>
          </a:p>
          <a:p>
            <a:endParaRPr lang="es-ES" dirty="0"/>
          </a:p>
        </p:txBody>
      </p:sp>
    </p:spTree>
    <p:extLst>
      <p:ext uri="{BB962C8B-B14F-4D97-AF65-F5344CB8AC3E}">
        <p14:creationId xmlns:p14="http://schemas.microsoft.com/office/powerpoint/2010/main" val="399742929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1919536" y="404664"/>
            <a:ext cx="7992888" cy="5355312"/>
          </a:xfrm>
          <a:prstGeom prst="rect">
            <a:avLst/>
          </a:prstGeom>
        </p:spPr>
        <p:txBody>
          <a:bodyPr wrap="square">
            <a:spAutoFit/>
          </a:bodyPr>
          <a:lstStyle/>
          <a:p>
            <a:r>
              <a:rPr lang="es-ES" b="1" dirty="0">
                <a:latin typeface="Calibri" panose="020F0502020204030204" pitchFamily="34" charset="0"/>
                <a:ea typeface="Calibri" panose="020F0502020204030204" pitchFamily="34" charset="0"/>
                <a:cs typeface="Times New Roman" panose="02020603050405020304" pitchFamily="18" charset="0"/>
              </a:rPr>
              <a:t>Por su parte, Ramos Ortega  recupera las características de sincretismo, relativismo (cuya racionalización  la autora sitúa a partir de Nietzsche, paradigma de la crítica a la modernidad), ruptura e individualismo como notas distintivas de la posmodernidad que, para esta autora (a diferencia de Carlos Torres), inicia en la literatura a partir de la década del ‘60.</a:t>
            </a:r>
          </a:p>
          <a:p>
            <a:endParaRPr lang="es-ES" b="1" dirty="0">
              <a:latin typeface="Calibri" panose="020F0502020204030204" pitchFamily="34" charset="0"/>
              <a:ea typeface="Calibri" panose="020F0502020204030204" pitchFamily="34" charset="0"/>
              <a:cs typeface="Times New Roman" panose="02020603050405020304" pitchFamily="18" charset="0"/>
            </a:endParaRPr>
          </a:p>
          <a:p>
            <a:r>
              <a:rPr lang="es-ES" dirty="0">
                <a:latin typeface="Calibri" panose="020F0502020204030204" pitchFamily="34" charset="0"/>
                <a:ea typeface="Calibri" panose="020F0502020204030204" pitchFamily="34" charset="0"/>
                <a:cs typeface="Times New Roman" panose="02020603050405020304" pitchFamily="18" charset="0"/>
              </a:rPr>
              <a:t>“En efecto, no cabe duda de que estamos ante un término que aglutina un conglomerado de corrientes y tendencias de difícil delimitación por la mescolanza que encierra y que lleva irremediablemente al triunfo de los dobles sentidos y la quiebra de los valores y parámetros tradicionales de carácter más unívoco. Así se ha hablado de sincretismos y eclecticismos para referirse a esta época: “El posmodernismo es sincrético a la vez </a:t>
            </a:r>
            <a:r>
              <a:rPr lang="es-ES" dirty="0" err="1">
                <a:latin typeface="Calibri" panose="020F0502020204030204" pitchFamily="34" charset="0"/>
                <a:ea typeface="Calibri" panose="020F0502020204030204" pitchFamily="34" charset="0"/>
                <a:cs typeface="Times New Roman" panose="02020603050405020304" pitchFamily="18" charset="0"/>
              </a:rPr>
              <a:t>cool</a:t>
            </a:r>
            <a:r>
              <a:rPr lang="es-ES" dirty="0">
                <a:latin typeface="Calibri" panose="020F0502020204030204" pitchFamily="34" charset="0"/>
                <a:ea typeface="Calibri" panose="020F0502020204030204" pitchFamily="34" charset="0"/>
                <a:cs typeface="Times New Roman" panose="02020603050405020304" pitchFamily="18" charset="0"/>
              </a:rPr>
              <a:t> y </a:t>
            </a:r>
            <a:r>
              <a:rPr lang="es-ES" dirty="0" err="1">
                <a:latin typeface="Calibri" panose="020F0502020204030204" pitchFamily="34" charset="0"/>
                <a:ea typeface="Calibri" panose="020F0502020204030204" pitchFamily="34" charset="0"/>
                <a:cs typeface="Times New Roman" panose="02020603050405020304" pitchFamily="18" charset="0"/>
              </a:rPr>
              <a:t>hard</a:t>
            </a:r>
            <a:r>
              <a:rPr lang="es-ES" dirty="0">
                <a:latin typeface="Calibri" panose="020F0502020204030204" pitchFamily="34" charset="0"/>
                <a:ea typeface="Calibri" panose="020F0502020204030204" pitchFamily="34" charset="0"/>
                <a:cs typeface="Times New Roman" panose="02020603050405020304" pitchFamily="18" charset="0"/>
              </a:rPr>
              <a:t>, </a:t>
            </a:r>
            <a:r>
              <a:rPr lang="es-ES" dirty="0" err="1">
                <a:latin typeface="Calibri" panose="020F0502020204030204" pitchFamily="34" charset="0"/>
                <a:ea typeface="Calibri" panose="020F0502020204030204" pitchFamily="34" charset="0"/>
                <a:cs typeface="Times New Roman" panose="02020603050405020304" pitchFamily="18" charset="0"/>
              </a:rPr>
              <a:t>convivencial</a:t>
            </a:r>
            <a:r>
              <a:rPr lang="es-ES" dirty="0">
                <a:latin typeface="Calibri" panose="020F0502020204030204" pitchFamily="34" charset="0"/>
                <a:ea typeface="Calibri" panose="020F0502020204030204" pitchFamily="34" charset="0"/>
                <a:cs typeface="Times New Roman" panose="02020603050405020304" pitchFamily="18" charset="0"/>
              </a:rPr>
              <a:t> y vacío, psi y maximalista, una vez más se trata de la cohabitación de los contrarios que caracteriza nuestro tiempo, no la pretendida cultura desenfrenada </a:t>
            </a:r>
            <a:r>
              <a:rPr lang="es-ES" dirty="0" err="1">
                <a:latin typeface="Calibri" panose="020F0502020204030204" pitchFamily="34" charset="0"/>
                <a:ea typeface="Calibri" panose="020F0502020204030204" pitchFamily="34" charset="0"/>
                <a:cs typeface="Times New Roman" panose="02020603050405020304" pitchFamily="18" charset="0"/>
              </a:rPr>
              <a:t>hipdrug</a:t>
            </a:r>
            <a:r>
              <a:rPr lang="es-ES" dirty="0">
                <a:latin typeface="Calibri" panose="020F0502020204030204" pitchFamily="34" charset="0"/>
                <a:ea typeface="Calibri" panose="020F0502020204030204" pitchFamily="34" charset="0"/>
                <a:cs typeface="Times New Roman" panose="02020603050405020304" pitchFamily="18" charset="0"/>
              </a:rPr>
              <a:t>-rock” (</a:t>
            </a:r>
            <a:r>
              <a:rPr lang="es-ES" dirty="0" err="1">
                <a:latin typeface="Calibri" panose="020F0502020204030204" pitchFamily="34" charset="0"/>
                <a:ea typeface="Calibri" panose="020F0502020204030204" pitchFamily="34" charset="0"/>
                <a:cs typeface="Times New Roman" panose="02020603050405020304" pitchFamily="18" charset="0"/>
              </a:rPr>
              <a:t>Lipovetsky</a:t>
            </a:r>
            <a:r>
              <a:rPr lang="es-ES" dirty="0">
                <a:latin typeface="Calibri" panose="020F0502020204030204" pitchFamily="34" charset="0"/>
                <a:ea typeface="Calibri" panose="020F0502020204030204" pitchFamily="34" charset="0"/>
                <a:cs typeface="Times New Roman" panose="02020603050405020304" pitchFamily="18" charset="0"/>
              </a:rPr>
              <a:t> 2009: 117).(*) (Ramos Ortega, 2011, s/ ref. </a:t>
            </a:r>
            <a:r>
              <a:rPr lang="es-ES" dirty="0" err="1">
                <a:latin typeface="Calibri" panose="020F0502020204030204" pitchFamily="34" charset="0"/>
                <a:ea typeface="Calibri" panose="020F0502020204030204" pitchFamily="34" charset="0"/>
                <a:cs typeface="Times New Roman" panose="02020603050405020304" pitchFamily="18" charset="0"/>
              </a:rPr>
              <a:t>bib</a:t>
            </a:r>
            <a:r>
              <a:rPr lang="es-ES" dirty="0">
                <a:latin typeface="Calibri" panose="020F0502020204030204" pitchFamily="34" charset="0"/>
                <a:ea typeface="Calibri" panose="020F0502020204030204" pitchFamily="34" charset="0"/>
                <a:cs typeface="Times New Roman" panose="02020603050405020304" pitchFamily="18" charset="0"/>
              </a:rPr>
              <a:t>.) </a:t>
            </a:r>
          </a:p>
          <a:p>
            <a:endParaRPr lang="es-ES" b="1" dirty="0">
              <a:latin typeface="Calibri" panose="020F0502020204030204" pitchFamily="34" charset="0"/>
              <a:cs typeface="Times New Roman" panose="02020603050405020304" pitchFamily="18" charset="0"/>
            </a:endParaRPr>
          </a:p>
          <a:p>
            <a:r>
              <a:rPr lang="es-ES" b="1" dirty="0">
                <a:latin typeface="Calibri" panose="020F0502020204030204" pitchFamily="34" charset="0"/>
                <a:cs typeface="Times New Roman" panose="02020603050405020304" pitchFamily="18" charset="0"/>
              </a:rPr>
              <a:t>(*)</a:t>
            </a:r>
            <a:r>
              <a:rPr lang="es-ES" b="1" dirty="0"/>
              <a:t> </a:t>
            </a:r>
            <a:r>
              <a:rPr lang="es-ES" b="1" dirty="0" err="1"/>
              <a:t>Lipovetsky</a:t>
            </a:r>
            <a:r>
              <a:rPr lang="es-ES" b="1" dirty="0"/>
              <a:t>, </a:t>
            </a:r>
            <a:r>
              <a:rPr lang="es-ES" b="1" dirty="0" err="1"/>
              <a:t>Gilles</a:t>
            </a:r>
            <a:r>
              <a:rPr lang="es-ES" b="1" dirty="0"/>
              <a:t> (2009): </a:t>
            </a:r>
            <a:r>
              <a:rPr lang="es-ES" b="1" i="1" dirty="0"/>
              <a:t>La era del vacío</a:t>
            </a:r>
            <a:r>
              <a:rPr lang="es-ES" b="1" dirty="0"/>
              <a:t>. Trad. de Joan </a:t>
            </a:r>
            <a:r>
              <a:rPr lang="es-ES" b="1" dirty="0" err="1"/>
              <a:t>Vinyoli</a:t>
            </a:r>
            <a:r>
              <a:rPr lang="es-ES" b="1" dirty="0"/>
              <a:t> y </a:t>
            </a:r>
            <a:r>
              <a:rPr lang="es-ES" b="1" dirty="0" err="1"/>
              <a:t>Michèle</a:t>
            </a:r>
            <a:r>
              <a:rPr lang="es-ES" b="1" dirty="0"/>
              <a:t> </a:t>
            </a:r>
            <a:r>
              <a:rPr lang="es-ES" b="1" dirty="0" err="1"/>
              <a:t>Pendanx</a:t>
            </a:r>
            <a:r>
              <a:rPr lang="es-ES" b="1" dirty="0"/>
              <a:t>. Anagrama, Barcelona.</a:t>
            </a:r>
          </a:p>
          <a:p>
            <a:endParaRPr lang="es-ES" dirty="0"/>
          </a:p>
        </p:txBody>
      </p:sp>
    </p:spTree>
    <p:extLst>
      <p:ext uri="{BB962C8B-B14F-4D97-AF65-F5344CB8AC3E}">
        <p14:creationId xmlns:p14="http://schemas.microsoft.com/office/powerpoint/2010/main" val="344859821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1703512" y="404664"/>
            <a:ext cx="8856984" cy="5640006"/>
          </a:xfrm>
          <a:prstGeom prst="rect">
            <a:avLst/>
          </a:prstGeom>
        </p:spPr>
        <p:txBody>
          <a:bodyPr wrap="square">
            <a:spAutoFit/>
          </a:bodyPr>
          <a:lstStyle/>
          <a:p>
            <a:pPr>
              <a:lnSpc>
                <a:spcPct val="115000"/>
              </a:lnSpc>
              <a:spcAft>
                <a:spcPts val="1000"/>
              </a:spcAft>
            </a:pPr>
            <a:r>
              <a:rPr lang="es-ES" b="1" dirty="0">
                <a:latin typeface="Calibri" panose="020F0502020204030204" pitchFamily="34" charset="0"/>
                <a:ea typeface="Calibri" panose="020F0502020204030204" pitchFamily="34" charset="0"/>
                <a:cs typeface="Times New Roman" panose="02020603050405020304" pitchFamily="18" charset="0"/>
              </a:rPr>
              <a:t>Ramos Ortega recupera algunas características posibles de la literatura posmoderna mencionadas por Esther Díaz en </a:t>
            </a:r>
            <a:r>
              <a:rPr lang="es-ES" b="1" i="1" dirty="0">
                <a:latin typeface="Calibri" panose="020F0502020204030204" pitchFamily="34" charset="0"/>
                <a:ea typeface="Calibri" panose="020F0502020204030204" pitchFamily="34" charset="0"/>
                <a:cs typeface="Times New Roman" panose="02020603050405020304" pitchFamily="18" charset="0"/>
              </a:rPr>
              <a:t>Posmodernidad</a:t>
            </a:r>
            <a:r>
              <a:rPr lang="es-ES" b="1" dirty="0">
                <a:latin typeface="Calibri" panose="020F0502020204030204" pitchFamily="34" charset="0"/>
                <a:ea typeface="Calibri" panose="020F0502020204030204" pitchFamily="34" charset="0"/>
                <a:cs typeface="Times New Roman" panose="02020603050405020304" pitchFamily="18" charset="0"/>
              </a:rPr>
              <a:t>:</a:t>
            </a:r>
          </a:p>
          <a:p>
            <a:pPr>
              <a:lnSpc>
                <a:spcPct val="115000"/>
              </a:lnSpc>
              <a:spcAft>
                <a:spcPts val="1000"/>
              </a:spcAft>
            </a:pPr>
            <a:r>
              <a:rPr lang="es-ES" b="1" dirty="0">
                <a:latin typeface="Calibri" panose="020F0502020204030204" pitchFamily="34" charset="0"/>
                <a:ea typeface="Calibri" panose="020F0502020204030204" pitchFamily="34" charset="0"/>
                <a:cs typeface="Times New Roman" panose="02020603050405020304" pitchFamily="18" charset="0"/>
              </a:rPr>
              <a:t>1) </a:t>
            </a:r>
            <a:r>
              <a:rPr lang="es-ES" b="1" u="sng" dirty="0">
                <a:latin typeface="Calibri" panose="020F0502020204030204" pitchFamily="34" charset="0"/>
                <a:ea typeface="Calibri" panose="020F0502020204030204" pitchFamily="34" charset="0"/>
                <a:cs typeface="Times New Roman" panose="02020603050405020304" pitchFamily="18" charset="0"/>
              </a:rPr>
              <a:t>Un nuevo tipo de héroe</a:t>
            </a:r>
            <a:r>
              <a:rPr lang="es-ES" b="1" dirty="0">
                <a:latin typeface="Calibri" panose="020F0502020204030204" pitchFamily="34" charset="0"/>
                <a:ea typeface="Calibri" panose="020F0502020204030204" pitchFamily="34" charset="0"/>
                <a:cs typeface="Times New Roman" panose="02020603050405020304" pitchFamily="18" charset="0"/>
              </a:rPr>
              <a:t>, el héroe posmoderno, cuya característica fundamental es la no dramatización: </a:t>
            </a:r>
          </a:p>
          <a:p>
            <a:pPr>
              <a:lnSpc>
                <a:spcPct val="115000"/>
              </a:lnSpc>
              <a:spcAft>
                <a:spcPts val="1000"/>
              </a:spcAft>
            </a:pPr>
            <a:r>
              <a:rPr lang="es-ES" dirty="0"/>
              <a:t>“El nuevo héroe no se toma en serio a sí mismo. No dramatiza. Se caracteriza por una actitud maliciosamente relajada ante los acontecimientos” (Díaz 1999: 20 </a:t>
            </a:r>
            <a:r>
              <a:rPr lang="es-ES" dirty="0" err="1"/>
              <a:t>apud</a:t>
            </a:r>
            <a:r>
              <a:rPr lang="es-ES" dirty="0"/>
              <a:t> Ramos Ortega, ídem). </a:t>
            </a:r>
            <a:endParaRPr lang="es-ES" u="sng" dirty="0">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1000"/>
              </a:spcAft>
            </a:pPr>
            <a:r>
              <a:rPr lang="es-ES" b="1" u="sng" dirty="0">
                <a:latin typeface="Calibri" panose="020F0502020204030204" pitchFamily="34" charset="0"/>
                <a:ea typeface="Calibri" panose="020F0502020204030204" pitchFamily="34" charset="0"/>
                <a:cs typeface="Times New Roman" panose="02020603050405020304" pitchFamily="18" charset="0"/>
              </a:rPr>
              <a:t>2) Nuevas formas de representación, la arbitrariedad imaginativa </a:t>
            </a:r>
            <a:r>
              <a:rPr lang="es-ES" b="1" dirty="0">
                <a:latin typeface="Calibri" panose="020F0502020204030204" pitchFamily="34" charset="0"/>
                <a:ea typeface="Calibri" panose="020F0502020204030204" pitchFamily="34" charset="0"/>
                <a:cs typeface="Times New Roman" panose="02020603050405020304" pitchFamily="18" charset="0"/>
              </a:rPr>
              <a:t>que se corresponde con la indeterminación que señalaba Hassan y cuyo artista primigenio había sido </a:t>
            </a:r>
            <a:r>
              <a:rPr lang="es-ES" b="1" dirty="0" err="1">
                <a:latin typeface="Calibri" panose="020F0502020204030204" pitchFamily="34" charset="0"/>
                <a:ea typeface="Calibri" panose="020F0502020204030204" pitchFamily="34" charset="0"/>
                <a:cs typeface="Times New Roman" panose="02020603050405020304" pitchFamily="18" charset="0"/>
              </a:rPr>
              <a:t>Duchamp</a:t>
            </a:r>
            <a:r>
              <a:rPr lang="es-ES" b="1" dirty="0">
                <a:latin typeface="Calibri" panose="020F0502020204030204" pitchFamily="34" charset="0"/>
                <a:ea typeface="Calibri" panose="020F0502020204030204" pitchFamily="34" charset="0"/>
                <a:cs typeface="Times New Roman" panose="02020603050405020304" pitchFamily="18" charset="0"/>
              </a:rPr>
              <a:t>.</a:t>
            </a:r>
          </a:p>
          <a:p>
            <a:pPr>
              <a:lnSpc>
                <a:spcPct val="115000"/>
              </a:lnSpc>
              <a:spcAft>
                <a:spcPts val="1000"/>
              </a:spcAft>
            </a:pPr>
            <a:r>
              <a:rPr lang="es-ES" dirty="0">
                <a:latin typeface="Calibri" panose="020F0502020204030204" pitchFamily="34" charset="0"/>
                <a:ea typeface="Calibri" panose="020F0502020204030204" pitchFamily="34" charset="0"/>
                <a:cs typeface="Times New Roman" panose="02020603050405020304" pitchFamily="18" charset="0"/>
              </a:rPr>
              <a:t>“En la literatura moderna se intenta mimetizar la vida; buen ejemplo de ello es La comedia humana, de Honoré de Balzac. En cambio, en la literatura posmoderna, se mimetizan otros textos; los relatos son breves, un mismo autor transita por diversos estilos, abundan las ironías, se cita falsamente o se copian fragmentos de otros autores sin pulcritud ni pudor” (1999: 28).</a:t>
            </a:r>
          </a:p>
          <a:p>
            <a:pPr>
              <a:lnSpc>
                <a:spcPct val="115000"/>
              </a:lnSpc>
              <a:spcAft>
                <a:spcPts val="1000"/>
              </a:spcAft>
            </a:pPr>
            <a:endParaRPr lang="es-ES"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60927535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1524000" y="0"/>
            <a:ext cx="9144000" cy="7940186"/>
          </a:xfrm>
          <a:prstGeom prst="rect">
            <a:avLst/>
          </a:prstGeom>
        </p:spPr>
        <p:txBody>
          <a:bodyPr wrap="square">
            <a:spAutoFit/>
          </a:bodyPr>
          <a:lstStyle/>
          <a:p>
            <a:pPr>
              <a:lnSpc>
                <a:spcPct val="115000"/>
              </a:lnSpc>
              <a:spcAft>
                <a:spcPts val="1000"/>
              </a:spcAft>
            </a:pPr>
            <a:r>
              <a:rPr lang="es-ES" b="1" dirty="0">
                <a:latin typeface="Calibri" panose="020F0502020204030204" pitchFamily="34" charset="0"/>
                <a:ea typeface="Calibri" panose="020F0502020204030204" pitchFamily="34" charset="0"/>
                <a:cs typeface="Times New Roman" panose="02020603050405020304" pitchFamily="18" charset="0"/>
              </a:rPr>
              <a:t>3) </a:t>
            </a:r>
            <a:r>
              <a:rPr lang="es-ES" b="1" u="sng" dirty="0">
                <a:latin typeface="Calibri" panose="020F0502020204030204" pitchFamily="34" charset="0"/>
                <a:ea typeface="Calibri" panose="020F0502020204030204" pitchFamily="34" charset="0"/>
                <a:cs typeface="Times New Roman" panose="02020603050405020304" pitchFamily="18" charset="0"/>
              </a:rPr>
              <a:t>Sincretismo, intertextualidad, simbiosis de género: </a:t>
            </a:r>
            <a:r>
              <a:rPr lang="es-ES" b="1" dirty="0">
                <a:latin typeface="Calibri" panose="020F0502020204030204" pitchFamily="34" charset="0"/>
                <a:ea typeface="Calibri" panose="020F0502020204030204" pitchFamily="34" charset="0"/>
                <a:cs typeface="Times New Roman" panose="02020603050405020304" pitchFamily="18" charset="0"/>
              </a:rPr>
              <a:t>La autora retoma la afirmación de Díaz, para quien Borges sería posmoderno por las múltiples formas de intertextualidad de su literatura:</a:t>
            </a:r>
          </a:p>
          <a:p>
            <a:pPr>
              <a:lnSpc>
                <a:spcPct val="115000"/>
              </a:lnSpc>
              <a:spcAft>
                <a:spcPts val="1000"/>
              </a:spcAft>
            </a:pPr>
            <a:r>
              <a:rPr lang="es-ES" dirty="0"/>
              <a:t>“Y Jorge Luis Borges brilla entre ellos como un cabal representante del multifacético y breve relato posmoderno. En este autor, el discurso abarcador se ha disuelto en un gran laberinto de caminos que se bifurcan y, por momentos, se convierte en un juego de espejos que parecen parodiar (desde las letras) el gran juego de espejos que Velázquez realizó en Las Meninas, en el comienzo de la modernidad” (Díaz 1999: 29).</a:t>
            </a:r>
          </a:p>
          <a:p>
            <a:pPr>
              <a:lnSpc>
                <a:spcPct val="115000"/>
              </a:lnSpc>
              <a:spcAft>
                <a:spcPts val="1000"/>
              </a:spcAft>
            </a:pPr>
            <a:r>
              <a:rPr lang="es-ES" b="1" u="sng" dirty="0"/>
              <a:t>Observación: </a:t>
            </a:r>
            <a:r>
              <a:rPr lang="es-ES" b="1" dirty="0"/>
              <a:t>habría que decir que este aspecto no involucra la totalidad de la obra borgeana que, desde otro punto de vista (el respeto a las estructuras genéricas: ensayo, soneto, cuento decimonónico, etc.) son tradicionales.</a:t>
            </a:r>
          </a:p>
          <a:p>
            <a:pPr>
              <a:lnSpc>
                <a:spcPct val="115000"/>
              </a:lnSpc>
              <a:spcAft>
                <a:spcPts val="1000"/>
              </a:spcAft>
            </a:pPr>
            <a:r>
              <a:rPr lang="es-ES" b="1" dirty="0"/>
              <a:t>4) </a:t>
            </a:r>
            <a:r>
              <a:rPr lang="es-ES" b="1" u="sng" dirty="0"/>
              <a:t>La hibridación, la rebelión contra la </a:t>
            </a:r>
            <a:r>
              <a:rPr lang="es-ES" b="1" u="sng" dirty="0" err="1"/>
              <a:t>unidimensionalidad</a:t>
            </a:r>
            <a:r>
              <a:rPr lang="es-ES" b="1" dirty="0"/>
              <a:t>: idea que la autora recupera de </a:t>
            </a:r>
            <a:r>
              <a:rPr lang="es-ES" b="1" dirty="0" err="1"/>
              <a:t>Lipovetsky</a:t>
            </a:r>
            <a:r>
              <a:rPr lang="es-ES" b="1" dirty="0"/>
              <a:t>:</a:t>
            </a:r>
          </a:p>
          <a:p>
            <a:pPr>
              <a:lnSpc>
                <a:spcPct val="115000"/>
              </a:lnSpc>
              <a:spcAft>
                <a:spcPts val="1000"/>
              </a:spcAft>
            </a:pPr>
            <a:r>
              <a:rPr lang="es-ES" dirty="0"/>
              <a:t>“…se vuelven preeminentes el eclecticismo, la heterogeneidad de los estilos en el seno de una misma obra, lo decorativo, lo metafórico, lo lúdico, lo </a:t>
            </a:r>
            <a:r>
              <a:rPr lang="es-ES" dirty="0" err="1"/>
              <a:t>vernacular</a:t>
            </a:r>
            <a:r>
              <a:rPr lang="es-ES" dirty="0"/>
              <a:t>, la memoria histórica. El posmodernismo se rebela contra la </a:t>
            </a:r>
            <a:r>
              <a:rPr lang="es-ES" dirty="0" err="1"/>
              <a:t>unidimensionalidad</a:t>
            </a:r>
            <a:r>
              <a:rPr lang="es-ES" dirty="0"/>
              <a:t> del arte moderno y reclama obras fantasiosas, despreocupadas, híbridas (</a:t>
            </a:r>
            <a:r>
              <a:rPr lang="es-ES" dirty="0" err="1"/>
              <a:t>Lipovetsky</a:t>
            </a:r>
            <a:r>
              <a:rPr lang="es-ES" dirty="0"/>
              <a:t> 2009: 121-122).” (Ramos Ortega, 2011 s/ref. </a:t>
            </a:r>
            <a:r>
              <a:rPr lang="es-ES" dirty="0" err="1"/>
              <a:t>bib</a:t>
            </a:r>
            <a:r>
              <a:rPr lang="es-ES" dirty="0"/>
              <a:t>.)</a:t>
            </a:r>
          </a:p>
          <a:p>
            <a:pPr>
              <a:lnSpc>
                <a:spcPct val="115000"/>
              </a:lnSpc>
              <a:spcAft>
                <a:spcPts val="1000"/>
              </a:spcAft>
            </a:pPr>
            <a:endParaRPr lang="es-ES" b="1" dirty="0"/>
          </a:p>
          <a:p>
            <a:pPr>
              <a:lnSpc>
                <a:spcPct val="115000"/>
              </a:lnSpc>
              <a:spcAft>
                <a:spcPts val="1000"/>
              </a:spcAft>
            </a:pPr>
            <a:endParaRPr lang="es-ES" b="1" dirty="0"/>
          </a:p>
          <a:p>
            <a:pPr>
              <a:lnSpc>
                <a:spcPct val="115000"/>
              </a:lnSpc>
              <a:spcAft>
                <a:spcPts val="1000"/>
              </a:spcAft>
            </a:pPr>
            <a:endParaRPr lang="es-ES"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46247978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ángulo 2"/>
          <p:cNvSpPr/>
          <p:nvPr/>
        </p:nvSpPr>
        <p:spPr>
          <a:xfrm>
            <a:off x="1524000" y="0"/>
            <a:ext cx="8568952" cy="5747214"/>
          </a:xfrm>
          <a:prstGeom prst="rect">
            <a:avLst/>
          </a:prstGeom>
        </p:spPr>
        <p:txBody>
          <a:bodyPr wrap="square">
            <a:spAutoFit/>
          </a:bodyPr>
          <a:lstStyle/>
          <a:p>
            <a:pPr>
              <a:lnSpc>
                <a:spcPct val="115000"/>
              </a:lnSpc>
              <a:spcAft>
                <a:spcPts val="1000"/>
              </a:spcAft>
            </a:pPr>
            <a:r>
              <a:rPr lang="es-ES" b="1" dirty="0">
                <a:latin typeface="Calibri" panose="020F0502020204030204" pitchFamily="34" charset="0"/>
                <a:ea typeface="Calibri" panose="020F0502020204030204" pitchFamily="34" charset="0"/>
                <a:cs typeface="Times New Roman" panose="02020603050405020304" pitchFamily="18" charset="0"/>
              </a:rPr>
              <a:t>5) </a:t>
            </a:r>
            <a:r>
              <a:rPr lang="es-ES" b="1" u="sng" dirty="0">
                <a:latin typeface="Calibri" panose="020F0502020204030204" pitchFamily="34" charset="0"/>
                <a:ea typeface="Calibri" panose="020F0502020204030204" pitchFamily="34" charset="0"/>
                <a:cs typeface="Times New Roman" panose="02020603050405020304" pitchFamily="18" charset="0"/>
              </a:rPr>
              <a:t>Crisis de representación, </a:t>
            </a:r>
            <a:r>
              <a:rPr lang="es-ES" b="1" u="sng" dirty="0" err="1">
                <a:latin typeface="Calibri" panose="020F0502020204030204" pitchFamily="34" charset="0"/>
                <a:ea typeface="Calibri" panose="020F0502020204030204" pitchFamily="34" charset="0"/>
                <a:cs typeface="Times New Roman" panose="02020603050405020304" pitchFamily="18" charset="0"/>
              </a:rPr>
              <a:t>autorreferencialidad</a:t>
            </a:r>
            <a:r>
              <a:rPr lang="es-ES" b="1" u="sng" dirty="0">
                <a:latin typeface="Calibri" panose="020F0502020204030204" pitchFamily="34" charset="0"/>
                <a:ea typeface="Calibri" panose="020F0502020204030204" pitchFamily="34" charset="0"/>
                <a:cs typeface="Times New Roman" panose="02020603050405020304" pitchFamily="18" charset="0"/>
              </a:rPr>
              <a:t> literaria:</a:t>
            </a:r>
          </a:p>
          <a:p>
            <a:pPr>
              <a:lnSpc>
                <a:spcPct val="115000"/>
              </a:lnSpc>
              <a:spcAft>
                <a:spcPts val="1000"/>
              </a:spcAft>
            </a:pPr>
            <a:r>
              <a:rPr lang="es-ES" b="1" dirty="0"/>
              <a:t>La literatura contemporánea participa así de la experiencia de la escritura en sí misma. El propio hecho literario es uno de los mejores temas para la nueva ficción: el texto es la propia referencialidad. A ello aludimos cuando hablamos de “crisis de la representación”: ahora impera una nueva forma de entender “lo real” en la obra de arte, la cual está en continuo proceso de ejecución y para la que se ha utilizado la famosa expresión de las “vueltas de tuerca” como modo de comprender las novedosas apuestas estéticas contemporáneas, puesto que: </a:t>
            </a:r>
            <a:r>
              <a:rPr lang="es-ES" dirty="0"/>
              <a:t>“El modernismo era una fase de creación revolucionaria de artistas en ruptura, el posmodernismo es una fase de expresión libre abierta a todos” (</a:t>
            </a:r>
            <a:r>
              <a:rPr lang="es-ES" dirty="0" err="1"/>
              <a:t>Lipovetsky</a:t>
            </a:r>
            <a:r>
              <a:rPr lang="es-ES" dirty="0"/>
              <a:t> 2009: 125). “(</a:t>
            </a:r>
            <a:r>
              <a:rPr lang="es-ES" dirty="0" err="1"/>
              <a:t>Ibidem</a:t>
            </a:r>
            <a:r>
              <a:rPr lang="es-ES" dirty="0"/>
              <a:t>)</a:t>
            </a:r>
          </a:p>
          <a:p>
            <a:endParaRPr lang="es-ES" b="1" dirty="0"/>
          </a:p>
          <a:p>
            <a:endParaRPr lang="es-ES" b="1" dirty="0"/>
          </a:p>
          <a:p>
            <a:pPr>
              <a:lnSpc>
                <a:spcPct val="115000"/>
              </a:lnSpc>
              <a:spcAft>
                <a:spcPts val="1000"/>
              </a:spcAft>
            </a:pPr>
            <a:endParaRPr lang="es-ES" b="1" u="sng" dirty="0">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1000"/>
              </a:spcAft>
            </a:pPr>
            <a:endParaRPr lang="es-ES" b="1" u="sng" dirty="0">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1000"/>
              </a:spcAft>
            </a:pPr>
            <a:endParaRPr lang="es-ES" b="1" u="sng" dirty="0">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1000"/>
              </a:spcAft>
            </a:pPr>
            <a:endParaRPr lang="es-ES" b="1" u="sng"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8885150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1524000" y="0"/>
            <a:ext cx="9144000" cy="5724644"/>
          </a:xfrm>
          <a:prstGeom prst="rect">
            <a:avLst/>
          </a:prstGeom>
        </p:spPr>
        <p:txBody>
          <a:bodyPr wrap="square">
            <a:spAutoFit/>
          </a:bodyPr>
          <a:lstStyle/>
          <a:p>
            <a:pPr algn="ctr">
              <a:buNone/>
            </a:pPr>
            <a:r>
              <a:rPr lang="es-ES" b="1" u="sng" dirty="0"/>
              <a:t>Sociedad postmoderna- sociedad posindustrial</a:t>
            </a:r>
          </a:p>
          <a:p>
            <a:pPr>
              <a:buFontTx/>
              <a:buNone/>
            </a:pPr>
            <a:endParaRPr lang="es-ES" dirty="0"/>
          </a:p>
          <a:p>
            <a:r>
              <a:rPr lang="es-MX" dirty="0"/>
              <a:t> </a:t>
            </a:r>
            <a:r>
              <a:rPr lang="es-MX" sz="1400" b="1" dirty="0"/>
              <a:t>Desde las décadas de los ’70-80, la denominación </a:t>
            </a:r>
            <a:r>
              <a:rPr lang="es-MX" sz="1400" b="1" i="1" dirty="0"/>
              <a:t>“posmodernidad”</a:t>
            </a:r>
            <a:r>
              <a:rPr lang="es-MX" sz="1400" b="1" dirty="0"/>
              <a:t> se ha afirmado cada vez más para designar de un modo genérico a nuestra sociedad actual. El concepto reconoce empleos previos en la literatura, la arquitectura, la sociología y los medios de comunicación y se instala a partir de la intelectualización realizada en 1979 por Jean-</a:t>
            </a:r>
            <a:r>
              <a:rPr lang="es-MX" sz="1400" b="1" dirty="0" err="1"/>
              <a:t>Francois</a:t>
            </a:r>
            <a:r>
              <a:rPr lang="es-MX" sz="1400" b="1" dirty="0"/>
              <a:t> </a:t>
            </a:r>
            <a:r>
              <a:rPr lang="es-MX" sz="1400" b="1" dirty="0" err="1"/>
              <a:t>Lyotard</a:t>
            </a:r>
            <a:r>
              <a:rPr lang="es-MX" sz="1400" b="1" dirty="0"/>
              <a:t> en su libro “</a:t>
            </a:r>
            <a:r>
              <a:rPr lang="es-MX" sz="1400" b="1" i="1" dirty="0"/>
              <a:t>La condición posmoderna” </a:t>
            </a:r>
            <a:r>
              <a:rPr lang="es-MX" sz="1400" b="1" dirty="0"/>
              <a:t>al centrar su interés en la caída los grandes relatos de la modernidad</a:t>
            </a:r>
            <a:r>
              <a:rPr lang="es-MX" sz="1400" b="1" i="1" dirty="0"/>
              <a:t>.</a:t>
            </a:r>
            <a:r>
              <a:rPr lang="es-MX" sz="1400" b="1" dirty="0"/>
              <a:t> </a:t>
            </a:r>
            <a:r>
              <a:rPr lang="es-MX" sz="1400" b="1" dirty="0" err="1"/>
              <a:t>Lyotard</a:t>
            </a:r>
            <a:r>
              <a:rPr lang="es-MX" sz="1400" b="1" dirty="0"/>
              <a:t>, por su parte, retoma el término posmodernidad del crítico literario </a:t>
            </a:r>
            <a:r>
              <a:rPr lang="es-MX" sz="1400" b="1" dirty="0" err="1"/>
              <a:t>Ihab</a:t>
            </a:r>
            <a:r>
              <a:rPr lang="es-MX" sz="1400" b="1" dirty="0"/>
              <a:t> </a:t>
            </a:r>
            <a:r>
              <a:rPr lang="es-MX" sz="1400" b="1" dirty="0" err="1"/>
              <a:t>Habib</a:t>
            </a:r>
            <a:r>
              <a:rPr lang="es-MX" sz="1400" b="1" dirty="0"/>
              <a:t> Hassan (</a:t>
            </a:r>
            <a:r>
              <a:rPr lang="es-MX" sz="1400" b="1" i="1" dirty="0"/>
              <a:t>El desmembramiento de Orfeo: Hacia una literatura posmoderna</a:t>
            </a:r>
            <a:r>
              <a:rPr lang="es-MX" sz="1400" b="1" dirty="0"/>
              <a:t>). </a:t>
            </a:r>
          </a:p>
          <a:p>
            <a:r>
              <a:rPr lang="es-MX" sz="1400" b="1" dirty="0"/>
              <a:t>Según </a:t>
            </a:r>
            <a:r>
              <a:rPr lang="es-MX" sz="1400" b="1" dirty="0" err="1"/>
              <a:t>Lyotard</a:t>
            </a:r>
            <a:r>
              <a:rPr lang="es-MX" sz="1400" b="1" dirty="0"/>
              <a:t>, las sociedades más desarrolladas cambian de estatuto (conformación) al pasar de la cultura moderna a la posmoderna</a:t>
            </a:r>
            <a:r>
              <a:rPr lang="es-MX" sz="1400" b="1" i="1" dirty="0"/>
              <a:t>. </a:t>
            </a:r>
            <a:r>
              <a:rPr lang="es-MX" sz="1400" b="1" dirty="0"/>
              <a:t>Al adoptar el término posmodernidad, </a:t>
            </a:r>
            <a:r>
              <a:rPr lang="es-MX" sz="1400" b="1" dirty="0" err="1"/>
              <a:t>Lyotard</a:t>
            </a:r>
            <a:r>
              <a:rPr lang="es-MX" sz="1400" b="1" dirty="0"/>
              <a:t> hace hincapié en el descrédito hacia los grandes relatos emancipadores y especulativos (*) (</a:t>
            </a:r>
            <a:r>
              <a:rPr lang="es-MX" sz="1400" b="1" i="1" dirty="0" err="1"/>
              <a:t>metarrelatos</a:t>
            </a:r>
            <a:r>
              <a:rPr lang="es-MX" sz="1400" b="1" dirty="0"/>
              <a:t>) como característica fundamental de esta nueva conformación social: </a:t>
            </a:r>
            <a:endParaRPr lang="es-ES" sz="1400" b="1" dirty="0"/>
          </a:p>
          <a:p>
            <a:pPr>
              <a:buFontTx/>
              <a:buNone/>
            </a:pPr>
            <a:r>
              <a:rPr lang="es-MX" sz="1400" b="1" dirty="0"/>
              <a:t> </a:t>
            </a:r>
            <a:r>
              <a:rPr lang="es-MX" sz="1400" dirty="0"/>
              <a:t>  “E</a:t>
            </a:r>
            <a:r>
              <a:rPr lang="es-ES" sz="1400" dirty="0" err="1"/>
              <a:t>ste</a:t>
            </a:r>
            <a:r>
              <a:rPr lang="es-ES" sz="1400" dirty="0"/>
              <a:t> estudio tiene por objeto  la condición del saber en las sociedades más desarrolladas. Se ha decidido llamar a esa condición ‘postmoderna’. El término está en uso en el continente en pluma de sociólogos y críticos. Designa el estado de la cultura después de las transformaciones que han afectado las reglas de juego de la ciencia, de la literatura y de las artes a partir del siglo XIX. Aquí se situarán esas transformaciones con relación a la crisis de los relatos.”(</a:t>
            </a:r>
            <a:r>
              <a:rPr lang="es-ES" sz="1400" dirty="0" err="1"/>
              <a:t>Lyotard</a:t>
            </a:r>
            <a:r>
              <a:rPr lang="es-ES" sz="1400" dirty="0"/>
              <a:t>,  1993,p. 9)</a:t>
            </a:r>
          </a:p>
          <a:p>
            <a:pPr>
              <a:buFontTx/>
              <a:buNone/>
            </a:pPr>
            <a:endParaRPr lang="es-ES" sz="1400" b="1" dirty="0"/>
          </a:p>
          <a:p>
            <a:pPr>
              <a:buFontTx/>
              <a:buNone/>
            </a:pPr>
            <a:r>
              <a:rPr lang="es-ES" sz="1400" b="1" dirty="0"/>
              <a:t>(*) La idea de </a:t>
            </a:r>
            <a:r>
              <a:rPr lang="es-ES" sz="1400" b="1" i="1" dirty="0" err="1"/>
              <a:t>metarrelato</a:t>
            </a:r>
            <a:r>
              <a:rPr lang="es-ES" sz="1400" b="1" dirty="0"/>
              <a:t> reúne las propiedades de justificación y de guía. El </a:t>
            </a:r>
            <a:r>
              <a:rPr lang="es-ES" sz="1400" b="1" dirty="0" err="1"/>
              <a:t>metarrelato</a:t>
            </a:r>
            <a:r>
              <a:rPr lang="es-ES" sz="1400" b="1" dirty="0"/>
              <a:t> justifica (legitima) el saber por sí mismo y lo encauza en una única dirección determinada. Sería aquello que decide qué es saber. Involucra una idea totalizadora del conocimiento y teorías y filosofías a gran escala; por </a:t>
            </a:r>
            <a:r>
              <a:rPr lang="es-ES" sz="1400" b="1" dirty="0" err="1"/>
              <a:t>ej</a:t>
            </a:r>
            <a:r>
              <a:rPr lang="es-ES" sz="1400" b="1" dirty="0"/>
              <a:t>: el progreso de la historia, la posibilidad de la verdad por medio de la ciencia o la creencia en la libertad absoluta. Constituyen el soporte epistemológico de la Modernidad sobre la verdad trascendental y universal y, según </a:t>
            </a:r>
            <a:r>
              <a:rPr lang="es-ES" sz="1400" b="1" dirty="0" err="1"/>
              <a:t>Lyotard</a:t>
            </a:r>
            <a:r>
              <a:rPr lang="es-ES" sz="1400" b="1" dirty="0"/>
              <a:t>, ya no tienen cabida en el mundo actual. Por </a:t>
            </a:r>
            <a:r>
              <a:rPr lang="es-ES" sz="1400" b="1" i="1" dirty="0"/>
              <a:t>relatos emancipadores </a:t>
            </a:r>
            <a:r>
              <a:rPr lang="es-ES" sz="1400" b="1" dirty="0"/>
              <a:t>entiende aquellos que sostienen la idea ilustrada de que la ciencia y la educación posibilitan la de libertad del individuo. La esfera de estos </a:t>
            </a:r>
            <a:r>
              <a:rPr lang="es-ES" sz="1400" b="1" dirty="0" err="1"/>
              <a:t>metarrelatos</a:t>
            </a:r>
            <a:r>
              <a:rPr lang="es-ES" sz="1400" b="1" dirty="0"/>
              <a:t> sería el de la justicia y se legitima en el pueblo, así como el de los </a:t>
            </a:r>
            <a:r>
              <a:rPr lang="es-ES" sz="1400" b="1" i="1" dirty="0"/>
              <a:t>especulativos</a:t>
            </a:r>
            <a:r>
              <a:rPr lang="es-ES" sz="1400" b="1" dirty="0"/>
              <a:t> sería el de la verdad (ámbito de la ciencia que se </a:t>
            </a:r>
            <a:r>
              <a:rPr lang="es-ES" sz="1400" b="1" dirty="0" err="1"/>
              <a:t>autolegitima</a:t>
            </a:r>
            <a:r>
              <a:rPr lang="es-ES" sz="1400" b="1" dirty="0"/>
              <a:t>; el saber por el saber en sí mismo)</a:t>
            </a:r>
          </a:p>
          <a:p>
            <a:pPr>
              <a:buFontTx/>
              <a:buNone/>
            </a:pPr>
            <a:endParaRPr lang="es-MX" b="1" dirty="0"/>
          </a:p>
        </p:txBody>
      </p:sp>
    </p:spTree>
    <p:extLst>
      <p:ext uri="{BB962C8B-B14F-4D97-AF65-F5344CB8AC3E}">
        <p14:creationId xmlns:p14="http://schemas.microsoft.com/office/powerpoint/2010/main" val="38718534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1631504" y="0"/>
            <a:ext cx="9036496" cy="8639288"/>
          </a:xfrm>
          <a:prstGeom prst="rect">
            <a:avLst/>
          </a:prstGeom>
        </p:spPr>
        <p:txBody>
          <a:bodyPr wrap="square">
            <a:spAutoFit/>
          </a:bodyPr>
          <a:lstStyle/>
          <a:p>
            <a:pPr>
              <a:lnSpc>
                <a:spcPct val="115000"/>
              </a:lnSpc>
              <a:spcAft>
                <a:spcPts val="1000"/>
              </a:spcAft>
            </a:pPr>
            <a:r>
              <a:rPr lang="es-ES" b="1" u="sng" dirty="0"/>
              <a:t>6) El arte como pastiche, copia degradada. </a:t>
            </a:r>
            <a:r>
              <a:rPr lang="es-ES" b="1" dirty="0"/>
              <a:t>En relación con las últimas características mencionadas, la autora retoma las afirmaciones de </a:t>
            </a:r>
            <a:r>
              <a:rPr lang="es-ES" b="1" dirty="0" err="1"/>
              <a:t>Jameson</a:t>
            </a:r>
            <a:r>
              <a:rPr lang="es-ES" b="1" dirty="0"/>
              <a:t>:</a:t>
            </a:r>
          </a:p>
          <a:p>
            <a:pPr>
              <a:lnSpc>
                <a:spcPct val="115000"/>
              </a:lnSpc>
              <a:spcAft>
                <a:spcPts val="1000"/>
              </a:spcAft>
            </a:pPr>
            <a:endParaRPr lang="es-ES" b="1" dirty="0"/>
          </a:p>
          <a:p>
            <a:pPr>
              <a:lnSpc>
                <a:spcPct val="115000"/>
              </a:lnSpc>
              <a:spcAft>
                <a:spcPts val="1000"/>
              </a:spcAft>
            </a:pPr>
            <a:r>
              <a:rPr lang="es-ES" dirty="0"/>
              <a:t>“Por su parte, </a:t>
            </a:r>
            <a:r>
              <a:rPr lang="es-ES" dirty="0" err="1"/>
              <a:t>Jameson</a:t>
            </a:r>
            <a:r>
              <a:rPr lang="es-ES" dirty="0"/>
              <a:t> ha afirmado cómo el arte ya se rige principalmente por el pastiche, emparentado con la idea de la copia, pues ya no es posible hablar de innovación artística en el sentido más canónico; según él “todo lo que queda es imitar estilos muertos, hablar a través de las máscaras y con las voces de los estilos del museo imaginario” (</a:t>
            </a:r>
            <a:r>
              <a:rPr lang="es-ES" dirty="0" err="1"/>
              <a:t>Jameson</a:t>
            </a:r>
            <a:r>
              <a:rPr lang="es-ES" dirty="0"/>
              <a:t> 1999: 22). (…) Si el pastiche y el collage ya estaban en la modernidad, en la posmodernidad lo que encontramos son esos mismos recursos estéticos pero llevados a categoría degradada por la impronta de la tiranía del capital y la impostura de la mercancía y el consumo que parecen motivados en gran medida por la caída de las utopías y el desencanto político después de los años sesenta.” (</a:t>
            </a:r>
            <a:r>
              <a:rPr lang="es-ES" dirty="0" err="1"/>
              <a:t>Ibidem</a:t>
            </a:r>
            <a:r>
              <a:rPr lang="es-ES" dirty="0"/>
              <a:t>) </a:t>
            </a:r>
          </a:p>
          <a:p>
            <a:pPr>
              <a:lnSpc>
                <a:spcPct val="115000"/>
              </a:lnSpc>
              <a:spcAft>
                <a:spcPts val="1000"/>
              </a:spcAft>
            </a:pPr>
            <a:endParaRPr lang="es-ES" b="1" dirty="0"/>
          </a:p>
          <a:p>
            <a:pPr>
              <a:lnSpc>
                <a:spcPct val="115000"/>
              </a:lnSpc>
              <a:spcAft>
                <a:spcPts val="1000"/>
              </a:spcAft>
            </a:pPr>
            <a:r>
              <a:rPr lang="es-ES" b="1" dirty="0" err="1"/>
              <a:t>Ej</a:t>
            </a:r>
            <a:r>
              <a:rPr lang="es-ES" b="1" dirty="0"/>
              <a:t>: escritura beat</a:t>
            </a:r>
          </a:p>
          <a:p>
            <a:pPr>
              <a:lnSpc>
                <a:spcPct val="115000"/>
              </a:lnSpc>
              <a:spcAft>
                <a:spcPts val="1000"/>
              </a:spcAft>
            </a:pPr>
            <a:endParaRPr lang="es-ES" b="1" dirty="0"/>
          </a:p>
          <a:p>
            <a:pPr>
              <a:lnSpc>
                <a:spcPct val="115000"/>
              </a:lnSpc>
              <a:spcAft>
                <a:spcPts val="1000"/>
              </a:spcAft>
            </a:pPr>
            <a:endParaRPr lang="es-ES" b="1" dirty="0"/>
          </a:p>
          <a:p>
            <a:pPr>
              <a:lnSpc>
                <a:spcPct val="115000"/>
              </a:lnSpc>
              <a:spcAft>
                <a:spcPts val="1000"/>
              </a:spcAft>
            </a:pPr>
            <a:endParaRPr lang="es-ES" b="1" dirty="0"/>
          </a:p>
          <a:p>
            <a:pPr>
              <a:lnSpc>
                <a:spcPct val="115000"/>
              </a:lnSpc>
              <a:spcAft>
                <a:spcPts val="1000"/>
              </a:spcAft>
            </a:pPr>
            <a:endParaRPr lang="es-ES" b="1" dirty="0"/>
          </a:p>
          <a:p>
            <a:pPr>
              <a:lnSpc>
                <a:spcPct val="115000"/>
              </a:lnSpc>
              <a:spcAft>
                <a:spcPts val="1000"/>
              </a:spcAft>
            </a:pPr>
            <a:endParaRPr lang="es-ES" b="1" dirty="0"/>
          </a:p>
          <a:p>
            <a:pPr>
              <a:lnSpc>
                <a:spcPct val="115000"/>
              </a:lnSpc>
              <a:spcAft>
                <a:spcPts val="1000"/>
              </a:spcAft>
            </a:pPr>
            <a:endParaRPr lang="es-ES" b="1" dirty="0"/>
          </a:p>
          <a:p>
            <a:pPr>
              <a:lnSpc>
                <a:spcPct val="115000"/>
              </a:lnSpc>
              <a:spcAft>
                <a:spcPts val="1000"/>
              </a:spcAft>
            </a:pPr>
            <a:endParaRPr lang="es-ES" b="1" dirty="0"/>
          </a:p>
          <a:p>
            <a:pPr>
              <a:lnSpc>
                <a:spcPct val="115000"/>
              </a:lnSpc>
              <a:spcAft>
                <a:spcPts val="1000"/>
              </a:spcAft>
            </a:pPr>
            <a:endParaRPr lang="es-ES" b="1" dirty="0"/>
          </a:p>
        </p:txBody>
      </p:sp>
    </p:spTree>
    <p:extLst>
      <p:ext uri="{BB962C8B-B14F-4D97-AF65-F5344CB8AC3E}">
        <p14:creationId xmlns:p14="http://schemas.microsoft.com/office/powerpoint/2010/main" val="199868692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1847528" y="356622"/>
            <a:ext cx="8712968" cy="4618187"/>
          </a:xfrm>
          <a:prstGeom prst="rect">
            <a:avLst/>
          </a:prstGeom>
        </p:spPr>
        <p:txBody>
          <a:bodyPr wrap="square">
            <a:spAutoFit/>
          </a:bodyPr>
          <a:lstStyle/>
          <a:p>
            <a:pPr>
              <a:lnSpc>
                <a:spcPct val="115000"/>
              </a:lnSpc>
              <a:spcAft>
                <a:spcPts val="1000"/>
              </a:spcAft>
            </a:pPr>
            <a:r>
              <a:rPr lang="es-ES" b="1" dirty="0"/>
              <a:t>7) </a:t>
            </a:r>
            <a:r>
              <a:rPr lang="es-ES" b="1" u="sng" dirty="0"/>
              <a:t>La presencia de lo abyecto y lo obsceno. </a:t>
            </a:r>
            <a:r>
              <a:rPr lang="es-ES" b="1" dirty="0"/>
              <a:t> Ramos Ortega retoma aquí a </a:t>
            </a:r>
            <a:r>
              <a:rPr lang="es-ES" b="1" dirty="0" err="1"/>
              <a:t>Lipovetsky</a:t>
            </a:r>
            <a:r>
              <a:rPr lang="es-ES" b="1" dirty="0"/>
              <a:t>):</a:t>
            </a:r>
          </a:p>
          <a:p>
            <a:pPr>
              <a:lnSpc>
                <a:spcPct val="115000"/>
              </a:lnSpc>
              <a:spcAft>
                <a:spcPts val="1000"/>
              </a:spcAft>
            </a:pPr>
            <a:endParaRPr lang="es-ES" b="1" dirty="0"/>
          </a:p>
          <a:p>
            <a:pPr>
              <a:lnSpc>
                <a:spcPct val="115000"/>
              </a:lnSpc>
              <a:spcAft>
                <a:spcPts val="1000"/>
              </a:spcAft>
            </a:pPr>
            <a:r>
              <a:rPr lang="es-ES" dirty="0">
                <a:latin typeface="Calibri" panose="020F0502020204030204" pitchFamily="34" charset="0"/>
                <a:ea typeface="Calibri" panose="020F0502020204030204" pitchFamily="34" charset="0"/>
                <a:cs typeface="Times New Roman" panose="02020603050405020304" pitchFamily="18" charset="0"/>
              </a:rPr>
              <a:t>“Por su parte, </a:t>
            </a:r>
            <a:r>
              <a:rPr lang="es-ES" dirty="0" err="1">
                <a:latin typeface="Calibri" panose="020F0502020204030204" pitchFamily="34" charset="0"/>
                <a:ea typeface="Calibri" panose="020F0502020204030204" pitchFamily="34" charset="0"/>
                <a:cs typeface="Times New Roman" panose="02020603050405020304" pitchFamily="18" charset="0"/>
              </a:rPr>
              <a:t>Lipovetsky</a:t>
            </a:r>
            <a:r>
              <a:rPr lang="es-ES" dirty="0">
                <a:latin typeface="Calibri" panose="020F0502020204030204" pitchFamily="34" charset="0"/>
                <a:ea typeface="Calibri" panose="020F0502020204030204" pitchFamily="34" charset="0"/>
                <a:cs typeface="Times New Roman" panose="02020603050405020304" pitchFamily="18" charset="0"/>
              </a:rPr>
              <a:t> asegura que estas nuevas creaciones revelan unas formas que hablan de cómo los artistas posmodernos se rigen por estados de aceleración y espontaneidad, aflorando formas de creación que tienen mucho que ver con lo abyecto y lo obsceno: “Los artistas rechazan la disciplina del oficio, tienen lo "natural" por ideal, así como la espontaneidad, y se dedican a una improvisación acelerada (</a:t>
            </a:r>
            <a:r>
              <a:rPr lang="es-ES" dirty="0" err="1">
                <a:latin typeface="Calibri" panose="020F0502020204030204" pitchFamily="34" charset="0"/>
                <a:ea typeface="Calibri" panose="020F0502020204030204" pitchFamily="34" charset="0"/>
                <a:cs typeface="Times New Roman" panose="02020603050405020304" pitchFamily="18" charset="0"/>
              </a:rPr>
              <a:t>Ginsberg</a:t>
            </a:r>
            <a:r>
              <a:rPr lang="es-ES" dirty="0">
                <a:latin typeface="Calibri" panose="020F0502020204030204" pitchFamily="34" charset="0"/>
                <a:ea typeface="Calibri" panose="020F0502020204030204" pitchFamily="34" charset="0"/>
                <a:cs typeface="Times New Roman" panose="02020603050405020304" pitchFamily="18" charset="0"/>
              </a:rPr>
              <a:t>, </a:t>
            </a:r>
            <a:r>
              <a:rPr lang="es-ES" dirty="0" err="1">
                <a:latin typeface="Calibri" panose="020F0502020204030204" pitchFamily="34" charset="0"/>
                <a:ea typeface="Calibri" panose="020F0502020204030204" pitchFamily="34" charset="0"/>
                <a:cs typeface="Times New Roman" panose="02020603050405020304" pitchFamily="18" charset="0"/>
              </a:rPr>
              <a:t>Keruac</a:t>
            </a:r>
            <a:r>
              <a:rPr lang="es-ES" dirty="0">
                <a:latin typeface="Calibri" panose="020F0502020204030204" pitchFamily="34" charset="0"/>
                <a:ea typeface="Calibri" panose="020F0502020204030204" pitchFamily="34" charset="0"/>
                <a:cs typeface="Times New Roman" panose="02020603050405020304" pitchFamily="18" charset="0"/>
              </a:rPr>
              <a:t>). La literatura adopta como tema privilegiado la locura, las inmundicias, la degradación moral y sexual (</a:t>
            </a:r>
            <a:r>
              <a:rPr lang="es-ES" dirty="0" err="1">
                <a:latin typeface="Calibri" panose="020F0502020204030204" pitchFamily="34" charset="0"/>
                <a:ea typeface="Calibri" panose="020F0502020204030204" pitchFamily="34" charset="0"/>
                <a:cs typeface="Times New Roman" panose="02020603050405020304" pitchFamily="18" charset="0"/>
              </a:rPr>
              <a:t>Burroughs</a:t>
            </a:r>
            <a:r>
              <a:rPr lang="es-ES" dirty="0">
                <a:latin typeface="Calibri" panose="020F0502020204030204" pitchFamily="34" charset="0"/>
                <a:ea typeface="Calibri" panose="020F0502020204030204" pitchFamily="34" charset="0"/>
                <a:cs typeface="Times New Roman" panose="02020603050405020304" pitchFamily="18" charset="0"/>
              </a:rPr>
              <a:t>, </a:t>
            </a:r>
            <a:r>
              <a:rPr lang="es-ES" dirty="0" err="1">
                <a:latin typeface="Calibri" panose="020F0502020204030204" pitchFamily="34" charset="0"/>
                <a:ea typeface="Calibri" panose="020F0502020204030204" pitchFamily="34" charset="0"/>
                <a:cs typeface="Times New Roman" panose="02020603050405020304" pitchFamily="18" charset="0"/>
              </a:rPr>
              <a:t>Guyotat</a:t>
            </a:r>
            <a:r>
              <a:rPr lang="es-ES" dirty="0">
                <a:latin typeface="Calibri" panose="020F0502020204030204" pitchFamily="34" charset="0"/>
                <a:ea typeface="Calibri" panose="020F0502020204030204" pitchFamily="34" charset="0"/>
                <a:cs typeface="Times New Roman" panose="02020603050405020304" pitchFamily="18" charset="0"/>
              </a:rPr>
              <a:t>, Selby, Mailer) […], todas las sujeciones son abandonadas en vistas a una libertad orgiástica y obscena, en vistas a una glorificación instintiva de la personalidad. El posmodernismo es sólo otra palabra para significar la decadencia moral y estética de nuestro tiempo” (</a:t>
            </a:r>
            <a:r>
              <a:rPr lang="es-ES" dirty="0" err="1">
                <a:latin typeface="Calibri" panose="020F0502020204030204" pitchFamily="34" charset="0"/>
                <a:ea typeface="Calibri" panose="020F0502020204030204" pitchFamily="34" charset="0"/>
                <a:cs typeface="Times New Roman" panose="02020603050405020304" pitchFamily="18" charset="0"/>
              </a:rPr>
              <a:t>Lipovetsky</a:t>
            </a:r>
            <a:r>
              <a:rPr lang="es-ES" dirty="0">
                <a:latin typeface="Calibri" panose="020F0502020204030204" pitchFamily="34" charset="0"/>
                <a:ea typeface="Calibri" panose="020F0502020204030204" pitchFamily="34" charset="0"/>
                <a:cs typeface="Times New Roman" panose="02020603050405020304" pitchFamily="18" charset="0"/>
              </a:rPr>
              <a:t> 2009: 119-120).” (</a:t>
            </a:r>
            <a:r>
              <a:rPr lang="es-ES" dirty="0" err="1">
                <a:latin typeface="Calibri" panose="020F0502020204030204" pitchFamily="34" charset="0"/>
                <a:ea typeface="Calibri" panose="020F0502020204030204" pitchFamily="34" charset="0"/>
                <a:cs typeface="Times New Roman" panose="02020603050405020304" pitchFamily="18" charset="0"/>
              </a:rPr>
              <a:t>Ibidem</a:t>
            </a:r>
            <a:r>
              <a:rPr lang="es-ES" dirty="0">
                <a:latin typeface="Calibri" panose="020F0502020204030204" pitchFamily="34" charset="0"/>
                <a:ea typeface="Calibri" panose="020F0502020204030204" pitchFamily="34" charset="0"/>
                <a:cs typeface="Times New Roman" panose="02020603050405020304" pitchFamily="18" charset="0"/>
              </a:rPr>
              <a:t>)</a:t>
            </a:r>
            <a:endParaRPr lang="es-ES" dirty="0"/>
          </a:p>
          <a:p>
            <a:pPr>
              <a:lnSpc>
                <a:spcPct val="115000"/>
              </a:lnSpc>
              <a:spcAft>
                <a:spcPts val="1000"/>
              </a:spcAft>
            </a:pPr>
            <a:endParaRPr lang="es-ES"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48907894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1415480" y="1"/>
            <a:ext cx="9252520" cy="7476919"/>
          </a:xfrm>
          <a:prstGeom prst="rect">
            <a:avLst/>
          </a:prstGeom>
        </p:spPr>
        <p:txBody>
          <a:bodyPr wrap="square">
            <a:spAutoFit/>
          </a:bodyPr>
          <a:lstStyle/>
          <a:p>
            <a:pPr>
              <a:lnSpc>
                <a:spcPct val="115000"/>
              </a:lnSpc>
              <a:spcAft>
                <a:spcPts val="1000"/>
              </a:spcAft>
            </a:pPr>
            <a:r>
              <a:rPr lang="es-ES" sz="1600" b="1" dirty="0">
                <a:latin typeface="Calibri" panose="020F0502020204030204" pitchFamily="34" charset="0"/>
                <a:ea typeface="Calibri" panose="020F0502020204030204" pitchFamily="34" charset="0"/>
                <a:cs typeface="Times New Roman" panose="02020603050405020304" pitchFamily="18" charset="0"/>
              </a:rPr>
              <a:t>7) </a:t>
            </a:r>
            <a:r>
              <a:rPr lang="es-ES" sz="1600" b="1" u="sng" dirty="0">
                <a:latin typeface="Calibri" panose="020F0502020204030204" pitchFamily="34" charset="0"/>
                <a:ea typeface="Calibri" panose="020F0502020204030204" pitchFamily="34" charset="0"/>
                <a:cs typeface="Times New Roman" panose="02020603050405020304" pitchFamily="18" charset="0"/>
              </a:rPr>
              <a:t>Acuse del impacto tecnológico: (la autora capitaliza aquí las ideas de Anderson)</a:t>
            </a:r>
          </a:p>
          <a:p>
            <a:pPr>
              <a:lnSpc>
                <a:spcPct val="115000"/>
              </a:lnSpc>
              <a:spcAft>
                <a:spcPts val="1000"/>
              </a:spcAft>
            </a:pPr>
            <a:r>
              <a:rPr lang="es-ES" sz="1600" dirty="0">
                <a:latin typeface="Calibri" panose="020F0502020204030204" pitchFamily="34" charset="0"/>
                <a:cs typeface="Times New Roman" panose="02020603050405020304" pitchFamily="18" charset="0"/>
              </a:rPr>
              <a:t>“…</a:t>
            </a:r>
            <a:r>
              <a:rPr lang="es-ES" sz="1600" dirty="0"/>
              <a:t>la nueva idea de arte se encuentra estrechamente emparentada con una realidad que además recibe la influencia del impacto tecnológico actual donde los modos de lo visual han alcanzado un gran protagonismo: </a:t>
            </a:r>
          </a:p>
          <a:p>
            <a:r>
              <a:rPr lang="es-ES" sz="1600" dirty="0"/>
              <a:t> </a:t>
            </a:r>
          </a:p>
          <a:p>
            <a:r>
              <a:rPr lang="es-ES" sz="1600" dirty="0"/>
              <a:t>En otros tiempos el arte se entendía como una imagen de la realidad, cuyo marco era suministrado por la historia del arte. En la época contemporánea, sin embargo, el arte se había evadido de ese marco. Las definiciones tradicionales no lograban ya apresarlo, conforme iban proliferando nuevas formas y prácticas que no sólo utilizaban los </a:t>
            </a:r>
            <a:r>
              <a:rPr lang="es-ES" sz="1600" dirty="0" err="1"/>
              <a:t>mass</a:t>
            </a:r>
            <a:r>
              <a:rPr lang="es-ES" sz="1600" dirty="0"/>
              <a:t> media como material, sino que a menudo provenían directamente de lo medios electrónicos o incluso de la moda, erigiéndose en rivales estilísticos de lo que aún quedaba de las bellas artes (Anderson 2000: 135). (*)”  (</a:t>
            </a:r>
            <a:r>
              <a:rPr lang="es-ES" sz="1600" dirty="0" err="1"/>
              <a:t>Ibidem</a:t>
            </a:r>
            <a:r>
              <a:rPr lang="es-ES" sz="1600" dirty="0"/>
              <a:t>)</a:t>
            </a:r>
          </a:p>
          <a:p>
            <a:r>
              <a:rPr lang="es-ES" sz="1600" b="1" dirty="0"/>
              <a:t>(*) Anderson, Perry (2000): Los orígenes de la posmodernidad. Anagrama, Barcelona.</a:t>
            </a:r>
          </a:p>
          <a:p>
            <a:endParaRPr lang="es-ES" sz="1600" b="1" dirty="0"/>
          </a:p>
          <a:p>
            <a:r>
              <a:rPr lang="es-ES" sz="1600" b="1" dirty="0"/>
              <a:t>8) </a:t>
            </a:r>
            <a:r>
              <a:rPr lang="es-ES" sz="1600" b="1" u="sng" dirty="0"/>
              <a:t>La </a:t>
            </a:r>
            <a:r>
              <a:rPr lang="es-ES" sz="1600" b="1" u="sng" dirty="0" err="1"/>
              <a:t>hiperrealidad</a:t>
            </a:r>
            <a:r>
              <a:rPr lang="es-ES" sz="1600" b="1" u="sng" dirty="0"/>
              <a:t>, el sujeto virtual como consecuencia de lo anterior (Ramos Ortega retoma nuevamente a Díaz</a:t>
            </a:r>
            <a:r>
              <a:rPr lang="es-ES" sz="1600" b="1" dirty="0"/>
              <a:t>:</a:t>
            </a:r>
          </a:p>
          <a:p>
            <a:endParaRPr lang="es-ES" sz="1600" b="1" dirty="0"/>
          </a:p>
          <a:p>
            <a:r>
              <a:rPr lang="es-ES" sz="1600" dirty="0"/>
              <a:t>“Ahora la realidad comparte su escena con los imaginarios de lo visual, siendo la pantalla el nuevo protagonista de nuestras vidas y haciendo que la realidad misma se confunda en buena medida con la llamada </a:t>
            </a:r>
            <a:r>
              <a:rPr lang="es-ES" sz="1600" dirty="0" err="1"/>
              <a:t>hiperrealidad</a:t>
            </a:r>
            <a:r>
              <a:rPr lang="es-ES" sz="1600" dirty="0"/>
              <a:t>. Esta idea la resume muy bien Díaz: ‘El sujeto que surgió desde la crítica a la modernidad (tomando a Nietzsche y a Wittgenstein como paradigmas de esa crítica) es discurso, pero discurso sostenido a partir de prácticas concretas. Es un sujeto que contiene volumen, superficie corporal, textura, colores, aire respirado y exhalado, miradas con aura de presencia, gestos, guiños; en fin, es un sujeto real. En cambio, el sujeto que comienza a construirse a partir de la década de 1990 con la intensificación de los intercambios informáticos es un sujeto virtual o posible, se constituye mediante señales electrónicas’ (Díaz 1999: 109).” (</a:t>
            </a:r>
            <a:r>
              <a:rPr lang="es-ES" sz="1600" dirty="0" err="1"/>
              <a:t>Ibidem</a:t>
            </a:r>
            <a:r>
              <a:rPr lang="es-ES" sz="1600" dirty="0"/>
              <a:t>)</a:t>
            </a:r>
          </a:p>
          <a:p>
            <a:endParaRPr lang="es-ES" b="1" dirty="0"/>
          </a:p>
          <a:p>
            <a:endParaRPr lang="es-ES" b="1" dirty="0"/>
          </a:p>
          <a:p>
            <a:endParaRPr lang="es-ES" b="1" dirty="0"/>
          </a:p>
          <a:p>
            <a:endParaRPr lang="es-ES" b="1" dirty="0"/>
          </a:p>
        </p:txBody>
      </p:sp>
    </p:spTree>
    <p:extLst>
      <p:ext uri="{BB962C8B-B14F-4D97-AF65-F5344CB8AC3E}">
        <p14:creationId xmlns:p14="http://schemas.microsoft.com/office/powerpoint/2010/main" val="221674990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1631504" y="260648"/>
            <a:ext cx="9036496" cy="7017306"/>
          </a:xfrm>
          <a:prstGeom prst="rect">
            <a:avLst/>
          </a:prstGeom>
        </p:spPr>
        <p:txBody>
          <a:bodyPr wrap="square">
            <a:spAutoFit/>
          </a:bodyPr>
          <a:lstStyle/>
          <a:p>
            <a:pPr algn="ctr"/>
            <a:r>
              <a:rPr lang="es-ES" b="1" u="sng" dirty="0"/>
              <a:t>Literatura posmoderna/literatura contemporánea</a:t>
            </a:r>
          </a:p>
          <a:p>
            <a:endParaRPr lang="es-ES" b="1" dirty="0"/>
          </a:p>
          <a:p>
            <a:r>
              <a:rPr lang="es-ES" b="1" dirty="0"/>
              <a:t>Muchas de estas características ¿no están presentes ya en autores fundamentales del inicio del siglo XX? ¿No habría una identificación entre literatura posmoderna (que la autora sitúa luego de la década del ‘60) y la literatura contemporánea (siglos XX y XXI)? Para la autora, la diferenciación radica en que en la literatura posmoderna no hay, como en la modernidad, un horizonte por conquistar. En este sentido, autores como Proust, Joyce, Kafka (en tanto figuras de ‘genio’) o las múltiples vanguardias de principio de siglo XX  corresponderían al arte moderno:</a:t>
            </a:r>
          </a:p>
          <a:p>
            <a:endParaRPr lang="es-ES" b="1" dirty="0"/>
          </a:p>
          <a:p>
            <a:r>
              <a:rPr lang="es-ES" dirty="0"/>
              <a:t>“El tiempo de lo moderno fue el del genio irrepetible -la “alta modernidad” de Proust, Joyce, Kafka y Eliot- y de las vanguardias intransigentes, los movimientos colectivos del simbolismo, futurismo, expresionismo, constructivismo y surrealismo. Era un mundo de delimitaciones rigurosas y cuyas fronteras se definían mediante el instrumento del manifiesto, declaraciones de identidad estética peculiares no solamente de las vanguardias sino características también, en un estilo más oblicuo y sublimado, de autores como Proust y Eliot, y que separaban el terreno electivo del artista de los </a:t>
            </a:r>
            <a:r>
              <a:rPr lang="es-ES" dirty="0" err="1"/>
              <a:t>terrains</a:t>
            </a:r>
            <a:r>
              <a:rPr lang="es-ES" dirty="0"/>
              <a:t> vagues (1)que se extendían más allá de él.</a:t>
            </a:r>
          </a:p>
          <a:p>
            <a:r>
              <a:rPr lang="es-ES" dirty="0"/>
              <a:t> Este patrón falta en lo posmoderno. Desde los años setenta en adelante, la idea misma de vanguardia o de genio individual se ha hecho sospechosa […] Es que el universo de lo posmoderno no es un universo de delimitaciones sino de mescolanzas, que celebra los entrecruzamientos, lo híbrido y el batiburrillo (*)(Anderson 200, 128). “(</a:t>
            </a:r>
            <a:r>
              <a:rPr lang="es-ES" dirty="0" err="1"/>
              <a:t>Ibidem</a:t>
            </a:r>
            <a:r>
              <a:rPr lang="es-ES" dirty="0"/>
              <a:t>)</a:t>
            </a:r>
          </a:p>
          <a:p>
            <a:endParaRPr lang="es-ES" dirty="0"/>
          </a:p>
          <a:p>
            <a:r>
              <a:rPr lang="es-ES" dirty="0"/>
              <a:t>(1) territorios vagos</a:t>
            </a:r>
          </a:p>
          <a:p>
            <a:r>
              <a:rPr lang="es-ES" dirty="0"/>
              <a:t>(2) Mezcla de cosas</a:t>
            </a:r>
          </a:p>
          <a:p>
            <a:endParaRPr lang="es-ES" b="1" dirty="0"/>
          </a:p>
        </p:txBody>
      </p:sp>
    </p:spTree>
    <p:extLst>
      <p:ext uri="{BB962C8B-B14F-4D97-AF65-F5344CB8AC3E}">
        <p14:creationId xmlns:p14="http://schemas.microsoft.com/office/powerpoint/2010/main" val="84683587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title" idx="4294967295"/>
          </p:nvPr>
        </p:nvSpPr>
        <p:spPr/>
        <p:txBody>
          <a:bodyPr/>
          <a:lstStyle/>
          <a:p>
            <a:r>
              <a:rPr lang="es-ES_tradnl" sz="2800" b="1" dirty="0" err="1">
                <a:solidFill>
                  <a:srgbClr val="FF4343"/>
                </a:solidFill>
              </a:rPr>
              <a:t>Bret</a:t>
            </a:r>
            <a:r>
              <a:rPr lang="es-ES_tradnl" sz="2800" b="1" dirty="0">
                <a:solidFill>
                  <a:srgbClr val="FF4343"/>
                </a:solidFill>
              </a:rPr>
              <a:t> Easton </a:t>
            </a:r>
            <a:r>
              <a:rPr lang="es-ES_tradnl" sz="2800" b="1" dirty="0" err="1">
                <a:solidFill>
                  <a:srgbClr val="FF4343"/>
                </a:solidFill>
              </a:rPr>
              <a:t>Ellis</a:t>
            </a:r>
            <a:r>
              <a:rPr lang="es-ES_tradnl" sz="2800" b="1" dirty="0">
                <a:solidFill>
                  <a:srgbClr val="FF4343"/>
                </a:solidFill>
              </a:rPr>
              <a:t> (Los Ángeles, 1964)</a:t>
            </a:r>
            <a:endParaRPr lang="es-ES" sz="2800" b="1" dirty="0">
              <a:solidFill>
                <a:srgbClr val="FF4343"/>
              </a:solidFill>
            </a:endParaRPr>
          </a:p>
        </p:txBody>
      </p:sp>
      <p:sp>
        <p:nvSpPr>
          <p:cNvPr id="67587" name="Rectangle 3"/>
          <p:cNvSpPr>
            <a:spLocks noGrp="1" noChangeArrowheads="1"/>
          </p:cNvSpPr>
          <p:nvPr>
            <p:ph type="body" idx="4294967295"/>
          </p:nvPr>
        </p:nvSpPr>
        <p:spPr>
          <a:xfrm>
            <a:off x="4381488" y="1928803"/>
            <a:ext cx="2143140" cy="2768601"/>
          </a:xfrm>
        </p:spPr>
        <p:txBody>
          <a:bodyPr>
            <a:normAutofit fontScale="55000" lnSpcReduction="20000"/>
          </a:bodyPr>
          <a:lstStyle/>
          <a:p>
            <a:r>
              <a:rPr lang="es-ES" sz="2600" b="1" i="1" dirty="0"/>
              <a:t>Menos que cero </a:t>
            </a:r>
            <a:r>
              <a:rPr lang="es-ES" sz="2600" b="1" dirty="0"/>
              <a:t>(1985) </a:t>
            </a:r>
          </a:p>
          <a:p>
            <a:r>
              <a:rPr lang="es-ES" sz="2600" b="1" dirty="0"/>
              <a:t>L</a:t>
            </a:r>
            <a:r>
              <a:rPr lang="es-ES" sz="2600" b="1" i="1" dirty="0"/>
              <a:t>as reglas de la atracción </a:t>
            </a:r>
            <a:r>
              <a:rPr lang="es-ES" sz="2600" b="1" dirty="0"/>
              <a:t>(1987) </a:t>
            </a:r>
          </a:p>
          <a:p>
            <a:r>
              <a:rPr lang="es-ES" sz="2600" b="1" i="1" dirty="0"/>
              <a:t>American </a:t>
            </a:r>
            <a:r>
              <a:rPr lang="es-ES" sz="2600" b="1" i="1" dirty="0" err="1"/>
              <a:t>Psycho</a:t>
            </a:r>
            <a:r>
              <a:rPr lang="es-ES" sz="2600" b="1" i="1" dirty="0"/>
              <a:t> </a:t>
            </a:r>
            <a:r>
              <a:rPr lang="es-ES" sz="2600" b="1" dirty="0"/>
              <a:t>(1991) </a:t>
            </a:r>
          </a:p>
          <a:p>
            <a:r>
              <a:rPr lang="es-ES" sz="2600" b="1" i="1" dirty="0"/>
              <a:t>Los confidentes </a:t>
            </a:r>
            <a:r>
              <a:rPr lang="es-ES" sz="2600" b="1" dirty="0"/>
              <a:t>(1994) </a:t>
            </a:r>
          </a:p>
          <a:p>
            <a:r>
              <a:rPr lang="es-ES" sz="2600" b="1" i="1" dirty="0" err="1"/>
              <a:t>Glamorama</a:t>
            </a:r>
            <a:r>
              <a:rPr lang="es-ES" sz="2600" b="1" dirty="0"/>
              <a:t> (1998) </a:t>
            </a:r>
          </a:p>
          <a:p>
            <a:r>
              <a:rPr lang="es-ES" sz="2600" b="1" dirty="0"/>
              <a:t>Lunar Park (2005)</a:t>
            </a:r>
          </a:p>
          <a:p>
            <a:r>
              <a:rPr lang="es-ES" sz="2600" b="1" i="1" dirty="0"/>
              <a:t>Suites Imperiales </a:t>
            </a:r>
            <a:r>
              <a:rPr lang="es-ES" sz="2600" b="1" dirty="0"/>
              <a:t>(2010)</a:t>
            </a:r>
          </a:p>
          <a:p>
            <a:endParaRPr lang="es-ES" dirty="0"/>
          </a:p>
        </p:txBody>
      </p:sp>
      <p:pic>
        <p:nvPicPr>
          <p:cNvPr id="118789" name="Picture 7" descr="bretellis"/>
          <p:cNvPicPr>
            <a:picLocks noChangeAspect="1" noChangeArrowheads="1"/>
          </p:cNvPicPr>
          <p:nvPr/>
        </p:nvPicPr>
        <p:blipFill>
          <a:blip r:embed="rId2"/>
          <a:srcRect/>
          <a:stretch>
            <a:fillRect/>
          </a:stretch>
        </p:blipFill>
        <p:spPr bwMode="auto">
          <a:xfrm>
            <a:off x="6562726" y="1285861"/>
            <a:ext cx="4105275" cy="4105275"/>
          </a:xfrm>
          <a:prstGeom prst="rect">
            <a:avLst/>
          </a:prstGeom>
          <a:noFill/>
          <a:ln w="9525">
            <a:noFill/>
            <a:miter lim="800000"/>
            <a:headEnd/>
            <a:tailEnd/>
          </a:ln>
        </p:spPr>
      </p:pic>
      <p:pic>
        <p:nvPicPr>
          <p:cNvPr id="6" name="Picture 11" descr="american-psycho-cover1"/>
          <p:cNvPicPr>
            <a:picLocks noGrp="1" noChangeAspect="1" noChangeArrowheads="1"/>
          </p:cNvPicPr>
          <p:nvPr>
            <p:ph type="body" idx="4294967295"/>
          </p:nvPr>
        </p:nvPicPr>
        <p:blipFill>
          <a:blip r:embed="rId3"/>
          <a:srcRect/>
          <a:stretch>
            <a:fillRect/>
          </a:stretch>
        </p:blipFill>
        <p:spPr>
          <a:xfrm>
            <a:off x="1090213" y="1453704"/>
            <a:ext cx="3000396" cy="4592553"/>
          </a:xfrm>
          <a:noFill/>
        </p:spPr>
      </p:pic>
    </p:spTree>
    <p:extLst>
      <p:ext uri="{BB962C8B-B14F-4D97-AF65-F5344CB8AC3E}">
        <p14:creationId xmlns:p14="http://schemas.microsoft.com/office/powerpoint/2010/main" val="1207711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118789"/>
                                        </p:tgtEl>
                                        <p:attrNameLst>
                                          <p:attrName>style.visibility</p:attrName>
                                        </p:attrNameLst>
                                      </p:cBhvr>
                                      <p:to>
                                        <p:strVal val="visible"/>
                                      </p:to>
                                    </p:set>
                                    <p:animEffect transition="in" filter="blinds(horizontal)">
                                      <p:cBhvr>
                                        <p:cTn id="7" dur="500"/>
                                        <p:tgtEl>
                                          <p:spTgt spid="118789"/>
                                        </p:tgtEl>
                                      </p:cBhvr>
                                    </p:animEffect>
                                  </p:childTnLst>
                                </p:cTn>
                              </p:par>
                            </p:childTnLst>
                          </p:cTn>
                        </p:par>
                      </p:childTnLst>
                    </p:cTn>
                  </p:par>
                  <p:par>
                    <p:cTn id="8" fill="hold">
                      <p:stCondLst>
                        <p:cond delay="indefinite"/>
                      </p:stCondLst>
                      <p:childTnLst>
                        <p:par>
                          <p:cTn id="9" fill="hold">
                            <p:stCondLst>
                              <p:cond delay="0"/>
                            </p:stCondLst>
                            <p:childTnLst>
                              <p:par>
                                <p:cTn id="10" presetID="53" presetClass="entr" presetSubtype="0" fill="hold" nodeType="clickEffect">
                                  <p:stCondLst>
                                    <p:cond delay="0"/>
                                  </p:stCondLst>
                                  <p:childTnLst>
                                    <p:set>
                                      <p:cBhvr>
                                        <p:cTn id="11" dur="1" fill="hold">
                                          <p:stCondLst>
                                            <p:cond delay="0"/>
                                          </p:stCondLst>
                                        </p:cTn>
                                        <p:tgtEl>
                                          <p:spTgt spid="6"/>
                                        </p:tgtEl>
                                        <p:attrNameLst>
                                          <p:attrName>style.visibility</p:attrName>
                                        </p:attrNameLst>
                                      </p:cBhvr>
                                      <p:to>
                                        <p:strVal val="visible"/>
                                      </p:to>
                                    </p:set>
                                    <p:anim calcmode="lin" valueType="num">
                                      <p:cBhvr>
                                        <p:cTn id="12" dur="500" fill="hold"/>
                                        <p:tgtEl>
                                          <p:spTgt spid="6"/>
                                        </p:tgtEl>
                                        <p:attrNameLst>
                                          <p:attrName>ppt_w</p:attrName>
                                        </p:attrNameLst>
                                      </p:cBhvr>
                                      <p:tavLst>
                                        <p:tav tm="0">
                                          <p:val>
                                            <p:fltVal val="0"/>
                                          </p:val>
                                        </p:tav>
                                        <p:tav tm="100000">
                                          <p:val>
                                            <p:strVal val="#ppt_w"/>
                                          </p:val>
                                        </p:tav>
                                      </p:tavLst>
                                    </p:anim>
                                    <p:anim calcmode="lin" valueType="num">
                                      <p:cBhvr>
                                        <p:cTn id="13" dur="500" fill="hold"/>
                                        <p:tgtEl>
                                          <p:spTgt spid="6"/>
                                        </p:tgtEl>
                                        <p:attrNameLst>
                                          <p:attrName>ppt_h</p:attrName>
                                        </p:attrNameLst>
                                      </p:cBhvr>
                                      <p:tavLst>
                                        <p:tav tm="0">
                                          <p:val>
                                            <p:fltVal val="0"/>
                                          </p:val>
                                        </p:tav>
                                        <p:tav tm="100000">
                                          <p:val>
                                            <p:strVal val="#ppt_h"/>
                                          </p:val>
                                        </p:tav>
                                      </p:tavLst>
                                    </p:anim>
                                    <p:animEffect transition="in" filter="fade">
                                      <p:cBhvr>
                                        <p:cTn id="14"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175364" y="0"/>
            <a:ext cx="11874674" cy="6858000"/>
          </a:xfrm>
        </p:spPr>
        <p:txBody>
          <a:bodyPr>
            <a:normAutofit fontScale="25000" lnSpcReduction="20000"/>
          </a:bodyPr>
          <a:lstStyle/>
          <a:p>
            <a:pPr algn="ctr">
              <a:buNone/>
            </a:pPr>
            <a:r>
              <a:rPr lang="es-ES" sz="7200" b="1" u="sng" dirty="0" err="1"/>
              <a:t>Bret</a:t>
            </a:r>
            <a:r>
              <a:rPr lang="es-ES" sz="7200" b="1" u="sng" dirty="0"/>
              <a:t> Easton </a:t>
            </a:r>
            <a:r>
              <a:rPr lang="es-ES" sz="7200" b="1" u="sng" dirty="0" err="1"/>
              <a:t>Ellis</a:t>
            </a:r>
            <a:r>
              <a:rPr lang="es-ES" sz="7200" b="1" u="sng" dirty="0"/>
              <a:t> </a:t>
            </a:r>
          </a:p>
          <a:p>
            <a:pPr algn="ctr">
              <a:buNone/>
            </a:pPr>
            <a:endParaRPr lang="es-ES" sz="4900" b="1" dirty="0"/>
          </a:p>
          <a:p>
            <a:pPr algn="ctr">
              <a:buNone/>
            </a:pPr>
            <a:endParaRPr lang="es-ES" sz="5600" b="1" dirty="0"/>
          </a:p>
          <a:p>
            <a:r>
              <a:rPr lang="es-ES" sz="5600" b="1" dirty="0"/>
              <a:t>(Los Ángeles, 7 de marzo de 1964), novelista estadounidense, considerado un exponente de la llamada Generación X (*) en literatura</a:t>
            </a:r>
          </a:p>
          <a:p>
            <a:r>
              <a:rPr lang="es-ES" sz="5600" u="sng" dirty="0"/>
              <a:t>Fuentes: </a:t>
            </a:r>
          </a:p>
          <a:p>
            <a:pPr>
              <a:buFontTx/>
              <a:buChar char="-"/>
            </a:pPr>
            <a:r>
              <a:rPr lang="es-ES" sz="5600" dirty="0" err="1"/>
              <a:t>Labari</a:t>
            </a:r>
            <a:r>
              <a:rPr lang="es-ES" sz="5600" dirty="0"/>
              <a:t>, Nuria</a:t>
            </a:r>
            <a:r>
              <a:rPr lang="es-ES" sz="5600" i="1" dirty="0"/>
              <a:t>. El escritor </a:t>
            </a:r>
            <a:r>
              <a:rPr lang="es-ES" sz="5600" i="1" dirty="0" err="1"/>
              <a:t>Bret</a:t>
            </a:r>
            <a:r>
              <a:rPr lang="es-ES" sz="5600" i="1" dirty="0"/>
              <a:t> Easton Ellis desangra su propia biografía en 'Luna Park‘. Madrid. El mundo.es. 15/03/2006 . Recuperado de </a:t>
            </a:r>
            <a:r>
              <a:rPr lang="es-ES" sz="5600" i="1" dirty="0">
                <a:hlinkClick r:id="rId2"/>
              </a:rPr>
              <a:t>http://www.elmundo.es/elmundo/2006/03/14/cultura/1142364482.html</a:t>
            </a:r>
            <a:endParaRPr lang="es-ES" sz="5600" i="1" dirty="0"/>
          </a:p>
          <a:p>
            <a:pPr>
              <a:buFontTx/>
              <a:buChar char="-"/>
            </a:pPr>
            <a:r>
              <a:rPr lang="es-ES" sz="5600" i="1" dirty="0"/>
              <a:t>s/d: </a:t>
            </a:r>
            <a:r>
              <a:rPr lang="es-ES" sz="5600" i="1" dirty="0" err="1"/>
              <a:t>Bret</a:t>
            </a:r>
            <a:r>
              <a:rPr lang="es-ES" sz="5600" i="1" dirty="0"/>
              <a:t> Easton Ellis conjura los fantasmas de su biografía en 'Lunar Park‘. </a:t>
            </a:r>
            <a:r>
              <a:rPr lang="es-ES" sz="5600" dirty="0"/>
              <a:t>Madrid. Diario El  País, 14/03/2006. </a:t>
            </a:r>
            <a:r>
              <a:rPr lang="es-ES" sz="5600" i="1" dirty="0"/>
              <a:t>Recuperado de </a:t>
            </a:r>
            <a:r>
              <a:rPr lang="es-ES" sz="5600" i="1" dirty="0">
                <a:hlinkClick r:id="rId3"/>
              </a:rPr>
              <a:t>https://elpais.com/cultura/2006/03/14/actualidad/1142290807_850215.html</a:t>
            </a:r>
            <a:endParaRPr lang="es-ES" sz="5600" i="1" dirty="0"/>
          </a:p>
          <a:p>
            <a:pPr>
              <a:buFontTx/>
              <a:buChar char="-"/>
            </a:pPr>
            <a:r>
              <a:rPr lang="es-ES" sz="5600" i="1" dirty="0"/>
              <a:t>        - Entrevista con </a:t>
            </a:r>
            <a:r>
              <a:rPr lang="es-ES" sz="5600" i="1" dirty="0" err="1"/>
              <a:t>Bret</a:t>
            </a:r>
            <a:r>
              <a:rPr lang="es-ES" sz="5600" i="1" dirty="0"/>
              <a:t> Easton Ellis</a:t>
            </a:r>
            <a:r>
              <a:rPr lang="es-ES" sz="5600" dirty="0"/>
              <a:t> Madrid. Diario El  País, 29/09/2010. Recuperado de https://elpais.com/cultura/2010/09/29/actualidad/1285776000_1285783172.html</a:t>
            </a:r>
            <a:endParaRPr lang="es-ES" sz="5600" i="1" dirty="0"/>
          </a:p>
          <a:p>
            <a:pPr marL="0" indent="0">
              <a:buNone/>
            </a:pPr>
            <a:endParaRPr lang="es-ES" sz="5600" i="1" dirty="0"/>
          </a:p>
          <a:p>
            <a:pPr>
              <a:buNone/>
            </a:pPr>
            <a:r>
              <a:rPr lang="es-ES" sz="5600" b="1" dirty="0"/>
              <a:t>     (*) </a:t>
            </a:r>
            <a:r>
              <a:rPr lang="es-ES" sz="5600" b="1" u="sng" dirty="0"/>
              <a:t>Generación X:  </a:t>
            </a:r>
            <a:r>
              <a:rPr lang="es-ES" sz="5600" b="1" dirty="0"/>
              <a:t>El término se le dio en 1964 en Reino Unido, pero no para definir a una generación cronológica, sino a un tipo de conducta de los jóvenes de entonces: el rechazo inmóvil, en rebeldía hacia las instituciones (la religión, tradiciones generacionales, instituciones patrióticas, la familia). También se le conoce como la "Generación de la Apatía" o la "Generación sin nombre". Douglas </a:t>
            </a:r>
            <a:r>
              <a:rPr lang="es-ES" sz="5600" b="1" dirty="0" err="1"/>
              <a:t>Coupland</a:t>
            </a:r>
            <a:r>
              <a:rPr lang="es-ES" sz="5600" b="1" dirty="0"/>
              <a:t>, escritor canadiense/alemán (nació en base canadiense de </a:t>
            </a:r>
            <a:r>
              <a:rPr lang="es-ES" sz="5600" b="1" dirty="0" err="1"/>
              <a:t>de</a:t>
            </a:r>
            <a:r>
              <a:rPr lang="es-ES" sz="5600" b="1" dirty="0"/>
              <a:t> la OTAN en Alemania) fue quien popularizó este término en su novela de 1991 del mismo nombre: </a:t>
            </a:r>
            <a:r>
              <a:rPr lang="en-US" sz="5600" b="1" i="1" dirty="0"/>
              <a:t>Generation X: Tales for an Accelerated Culture (</a:t>
            </a:r>
            <a:r>
              <a:rPr lang="en-US" sz="5600" b="1" i="1" dirty="0" err="1"/>
              <a:t>Generación</a:t>
            </a:r>
            <a:r>
              <a:rPr lang="en-US" sz="5600" b="1" i="1" dirty="0"/>
              <a:t> X: </a:t>
            </a:r>
            <a:r>
              <a:rPr lang="en-US" sz="5600" b="1" i="1" dirty="0" err="1"/>
              <a:t>cuentos</a:t>
            </a:r>
            <a:r>
              <a:rPr lang="en-US" sz="5600" b="1" i="1" dirty="0"/>
              <a:t> para </a:t>
            </a:r>
            <a:r>
              <a:rPr lang="en-US" sz="5600" b="1" i="1" dirty="0" err="1"/>
              <a:t>una</a:t>
            </a:r>
            <a:r>
              <a:rPr lang="en-US" sz="5600" b="1" i="1" dirty="0"/>
              <a:t> </a:t>
            </a:r>
            <a:r>
              <a:rPr lang="en-US" sz="5600" b="1" i="1" dirty="0" err="1"/>
              <a:t>cultura</a:t>
            </a:r>
            <a:r>
              <a:rPr lang="en-US" sz="5600" b="1" i="1" dirty="0"/>
              <a:t> </a:t>
            </a:r>
            <a:r>
              <a:rPr lang="en-US" sz="5600" b="1" i="1" dirty="0" err="1"/>
              <a:t>acelerada</a:t>
            </a:r>
            <a:r>
              <a:rPr lang="en-US" sz="5600" b="1" dirty="0"/>
              <a:t>) </a:t>
            </a:r>
            <a:r>
              <a:rPr lang="es-ES" sz="5600" b="1" dirty="0"/>
              <a:t>. Con el nombre se refería a la generación nacida hasta la década del ‘70. </a:t>
            </a:r>
          </a:p>
          <a:p>
            <a:pPr>
              <a:buNone/>
            </a:pPr>
            <a:endParaRPr lang="es-ES" sz="5600" b="1" dirty="0"/>
          </a:p>
          <a:p>
            <a:r>
              <a:rPr lang="es-ES" sz="5600" b="1" dirty="0"/>
              <a:t>EASTON ELLIS: Proveniente de una familia de clase media en San Fernando Valley. Estudió en la Escuela </a:t>
            </a:r>
            <a:r>
              <a:rPr lang="es-ES" sz="5600" b="1" dirty="0" err="1"/>
              <a:t>Buckley</a:t>
            </a:r>
            <a:r>
              <a:rPr lang="es-ES" sz="5600" b="1" dirty="0"/>
              <a:t>, tras la cual pasó al </a:t>
            </a:r>
            <a:r>
              <a:rPr lang="es-ES" sz="5600" b="1" dirty="0" err="1"/>
              <a:t>Bennington</a:t>
            </a:r>
            <a:r>
              <a:rPr lang="es-ES" sz="5600" b="1" dirty="0"/>
              <a:t> </a:t>
            </a:r>
            <a:r>
              <a:rPr lang="es-ES" sz="5600" b="1" dirty="0" err="1"/>
              <a:t>College</a:t>
            </a:r>
            <a:r>
              <a:rPr lang="es-ES" sz="5600" b="1" dirty="0"/>
              <a:t> de Vermont, que le sirvió como inspiración del marco de Las leyes de la Atracción, la liberal escuela de Artes de </a:t>
            </a:r>
            <a:r>
              <a:rPr lang="es-ES" sz="5600" b="1" dirty="0" err="1"/>
              <a:t>Candem</a:t>
            </a:r>
            <a:r>
              <a:rPr lang="es-ES" sz="5600" b="1" dirty="0"/>
              <a:t> </a:t>
            </a:r>
            <a:r>
              <a:rPr lang="es-ES" sz="5600" b="1" dirty="0" err="1"/>
              <a:t>College</a:t>
            </a:r>
            <a:r>
              <a:rPr lang="es-ES" sz="5600" b="1" dirty="0"/>
              <a:t>. </a:t>
            </a:r>
          </a:p>
          <a:p>
            <a:r>
              <a:rPr lang="es-ES" sz="5600" b="1" dirty="0"/>
              <a:t>En los años 80 fue tecladista de varios grupos de música antes de que su primer libro fuera rechazado por la editorial por ser demasiado crudo y violento. Entonces escribió su primera novela, </a:t>
            </a:r>
            <a:r>
              <a:rPr lang="es-ES" sz="5600" b="1" i="1" dirty="0"/>
              <a:t>Menos que Cero </a:t>
            </a:r>
            <a:r>
              <a:rPr lang="es-ES" sz="5600" b="1" dirty="0"/>
              <a:t>(</a:t>
            </a:r>
            <a:r>
              <a:rPr lang="es-ES" sz="5600" b="1" dirty="0" err="1"/>
              <a:t>Less</a:t>
            </a:r>
            <a:r>
              <a:rPr lang="es-ES" sz="5600" b="1" dirty="0"/>
              <a:t> </a:t>
            </a:r>
            <a:r>
              <a:rPr lang="es-ES" sz="5600" b="1" dirty="0" err="1"/>
              <a:t>than</a:t>
            </a:r>
            <a:r>
              <a:rPr lang="es-ES" sz="5600" b="1" dirty="0"/>
              <a:t> </a:t>
            </a:r>
            <a:r>
              <a:rPr lang="es-ES" sz="5600" b="1" dirty="0" err="1"/>
              <a:t>Zero</a:t>
            </a:r>
            <a:r>
              <a:rPr lang="es-ES" sz="5600" b="1" dirty="0"/>
              <a:t>), que fue publicada aún siendo estudiante en el año 1985. Fue la novela que le hizo millonario a los 21 años de edad. En ella relataba las vacaciones del hijo de unos magnates de Hollywood y sus amigos, entre coches de lujo, drogas y desenfreno.</a:t>
            </a:r>
          </a:p>
          <a:p>
            <a:endParaRPr lang="es-ES" sz="5600" b="1" dirty="0"/>
          </a:p>
          <a:p>
            <a:r>
              <a:rPr lang="es-ES" sz="5600" b="1" dirty="0"/>
              <a:t>Su mayor éxito literario llegó en 1991, con la publicación de </a:t>
            </a:r>
            <a:r>
              <a:rPr lang="es-ES" sz="5600" b="1" i="1" dirty="0"/>
              <a:t>Psicópata Americano</a:t>
            </a:r>
            <a:r>
              <a:rPr lang="es-ES" sz="5600" b="1" dirty="0"/>
              <a:t>, su libro más controvertido, criticado, y alabado a la vez. En él narra con todo tipo de detalles (inclusive los más violentos y escabrosos) la doble vida del yuppie Patrick </a:t>
            </a:r>
            <a:r>
              <a:rPr lang="es-ES" sz="5600" b="1" dirty="0" err="1"/>
              <a:t>Bateman</a:t>
            </a:r>
            <a:r>
              <a:rPr lang="es-ES" sz="5600" b="1" dirty="0"/>
              <a:t>, ejecutivo impecable y a la vez asesino en serie por capricho y aburrimiento, La novela fue considerada misógina y su autor fue tildado de "nihilista", "misógino", "</a:t>
            </a:r>
            <a:r>
              <a:rPr lang="es-ES" sz="5600" b="1" dirty="0" err="1"/>
              <a:t>enfant</a:t>
            </a:r>
            <a:r>
              <a:rPr lang="es-ES" sz="5600" b="1" dirty="0"/>
              <a:t> terrible“, etc., sin que ello impidiera convertirse en un escritor de moda en su momento. </a:t>
            </a:r>
          </a:p>
          <a:p>
            <a:endParaRPr lang="es-ES" dirty="0"/>
          </a:p>
        </p:txBody>
      </p:sp>
    </p:spTree>
    <p:extLst>
      <p:ext uri="{BB962C8B-B14F-4D97-AF65-F5344CB8AC3E}">
        <p14:creationId xmlns:p14="http://schemas.microsoft.com/office/powerpoint/2010/main" val="38324222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1524000" y="0"/>
            <a:ext cx="9144000" cy="6858000"/>
          </a:xfrm>
        </p:spPr>
        <p:txBody>
          <a:bodyPr>
            <a:normAutofit fontScale="47500" lnSpcReduction="20000"/>
          </a:bodyPr>
          <a:lstStyle/>
          <a:p>
            <a:endParaRPr lang="es-ES" b="1" dirty="0"/>
          </a:p>
          <a:p>
            <a:pPr algn="ctr">
              <a:buNone/>
            </a:pPr>
            <a:r>
              <a:rPr lang="es-ES" sz="4000" b="1" u="sng" dirty="0"/>
              <a:t>American </a:t>
            </a:r>
            <a:r>
              <a:rPr lang="es-ES" sz="4000" b="1" u="sng" dirty="0" err="1"/>
              <a:t>Psycho</a:t>
            </a:r>
            <a:r>
              <a:rPr lang="es-ES" sz="4000" b="1" u="sng" dirty="0"/>
              <a:t> (1991) </a:t>
            </a:r>
          </a:p>
          <a:p>
            <a:pPr>
              <a:buNone/>
            </a:pPr>
            <a:endParaRPr lang="es-ES" b="1" dirty="0">
              <a:latin typeface="+mj-lt"/>
              <a:cs typeface="Aparajita" pitchFamily="34" charset="0"/>
            </a:endParaRPr>
          </a:p>
          <a:p>
            <a:r>
              <a:rPr lang="es-ES" b="1" dirty="0">
                <a:latin typeface="+mj-lt"/>
                <a:cs typeface="Aparajita" pitchFamily="34" charset="0"/>
              </a:rPr>
              <a:t>El protagonista, Patrick </a:t>
            </a:r>
            <a:r>
              <a:rPr lang="es-ES" b="1" dirty="0" err="1">
                <a:latin typeface="+mj-lt"/>
                <a:cs typeface="Aparajita" pitchFamily="34" charset="0"/>
              </a:rPr>
              <a:t>Bateman</a:t>
            </a:r>
            <a:r>
              <a:rPr lang="es-ES" b="1" dirty="0">
                <a:latin typeface="+mj-lt"/>
                <a:cs typeface="Aparajita" pitchFamily="34" charset="0"/>
              </a:rPr>
              <a:t>, es un  yuppie  (*)de veintisiete años que vive en la riqueza y exclusividad  de la alta sociedad de Manhattan y Wall Street obsesionado con su cuerpo y su apariencia, los objetos lujosos, las marcas y el diseño. Graduado en Harvard, vicepresidente del departamento de fusiones y adquisiciones en Pierce &amp; Pierce y (¿real o imaginario?) asesino serial y psicópata sexual. Sus crímenes (reales o potenciales) tienen como víctimas a prostitutas jóvenes, mendigos, artistas callejeros, homosexuales , colegas, </a:t>
            </a:r>
            <a:r>
              <a:rPr lang="es-ES" b="1" dirty="0" err="1">
                <a:latin typeface="+mj-lt"/>
                <a:cs typeface="Aparajita" pitchFamily="34" charset="0"/>
              </a:rPr>
              <a:t>etc</a:t>
            </a:r>
            <a:r>
              <a:rPr lang="es-ES" b="1" dirty="0">
                <a:latin typeface="+mj-lt"/>
                <a:cs typeface="Aparajita" pitchFamily="34" charset="0"/>
              </a:rPr>
              <a:t> . La minuciosidad en el relato de  los crímenes y  en el modo horrendo  en que  los  tortura y mutila  alterna con la pormenorizada  y prolija descripción  de sus hábitos de </a:t>
            </a:r>
            <a:r>
              <a:rPr lang="es-ES" b="1" dirty="0" err="1">
                <a:latin typeface="+mj-lt"/>
                <a:cs typeface="Aparajita" pitchFamily="34" charset="0"/>
              </a:rPr>
              <a:t>hiperconsumo</a:t>
            </a:r>
            <a:r>
              <a:rPr lang="es-ES" b="1" dirty="0">
                <a:latin typeface="+mj-lt"/>
                <a:cs typeface="Aparajita" pitchFamily="34" charset="0"/>
              </a:rPr>
              <a:t>.  La novela oscila en la presentación de estas dos facetas esquizofrénicas: del personaje:  su mundo superficial y ostentoso  por un lado y el horrendo y criminal por otro a modo de un </a:t>
            </a:r>
            <a:r>
              <a:rPr lang="es-ES" b="1" dirty="0" err="1">
                <a:latin typeface="+mj-lt"/>
                <a:cs typeface="Aparajita" pitchFamily="34" charset="0"/>
              </a:rPr>
              <a:t>Jekill</a:t>
            </a:r>
            <a:r>
              <a:rPr lang="es-ES" b="1" dirty="0">
                <a:latin typeface="+mj-lt"/>
                <a:cs typeface="Aparajita" pitchFamily="34" charset="0"/>
              </a:rPr>
              <a:t> y Hyde posmoderno. Así, por ejemplo, después de relatar la tortura, vejaciones y asesinato de dos chicas, suceden varias  páginas de un frívolo diálogo sobre qué restaurante elegir para hacer una reserva para la cena. Es decir, se pasa del horror de las traumáticas al hedonismo más superficial e inofensivo.</a:t>
            </a:r>
          </a:p>
          <a:p>
            <a:r>
              <a:rPr lang="es-ES" b="1" dirty="0">
                <a:latin typeface="+mj-lt"/>
                <a:cs typeface="Aparajita" pitchFamily="34" charset="0"/>
              </a:rPr>
              <a:t>En la comunidad a la que pertenece nadie se conoce. Los yuppies de la novela no reconocen a nadie, confunden sus identidades, aunque vivan frecuentando los mismos lugares de consumo sofisticado (en particular, los </a:t>
            </a:r>
            <a:r>
              <a:rPr lang="es-ES" b="1" dirty="0" err="1">
                <a:latin typeface="+mj-lt"/>
                <a:cs typeface="Aparajita" pitchFamily="34" charset="0"/>
              </a:rPr>
              <a:t>restaurantres</a:t>
            </a:r>
            <a:r>
              <a:rPr lang="es-ES" b="1" dirty="0">
                <a:latin typeface="+mj-lt"/>
                <a:cs typeface="Aparajita" pitchFamily="34" charset="0"/>
              </a:rPr>
              <a:t> exclusivos).  Sólo interesa la ostentación, la mirada del otro. </a:t>
            </a:r>
          </a:p>
          <a:p>
            <a:r>
              <a:rPr lang="es-ES" b="1" dirty="0">
                <a:latin typeface="+mj-lt"/>
                <a:cs typeface="Aparajita" pitchFamily="34" charset="0"/>
              </a:rPr>
              <a:t>Habrá una investigación a causa de los crímenes  y en un par de oportunidades el detective a cargo conversará con el protagonista  (no se puede hablar de interrogatorio o indagatoria ya que el detective parece más bien atraído por el universo ostentoso al que </a:t>
            </a:r>
            <a:r>
              <a:rPr lang="es-ES" b="1" dirty="0" err="1">
                <a:latin typeface="+mj-lt"/>
                <a:cs typeface="Aparajita" pitchFamily="34" charset="0"/>
              </a:rPr>
              <a:t>Bateman</a:t>
            </a:r>
            <a:r>
              <a:rPr lang="es-ES" b="1" dirty="0">
                <a:latin typeface="+mj-lt"/>
                <a:cs typeface="Aparajita" pitchFamily="34" charset="0"/>
              </a:rPr>
              <a:t> pertenece). En ningún momento recaerá sobre él una acusación seria y el relato de la investigación quedará en la nada. </a:t>
            </a:r>
          </a:p>
          <a:p>
            <a:r>
              <a:rPr lang="es-ES" b="1" dirty="0">
                <a:latin typeface="+mj-lt"/>
                <a:cs typeface="Aparajita" pitchFamily="34" charset="0"/>
              </a:rPr>
              <a:t>A pesar de su impunidad y su éxito, </a:t>
            </a:r>
            <a:r>
              <a:rPr lang="es-ES" b="1" dirty="0" err="1">
                <a:latin typeface="+mj-lt"/>
                <a:cs typeface="Aparajita" pitchFamily="34" charset="0"/>
              </a:rPr>
              <a:t>Bateman</a:t>
            </a:r>
            <a:r>
              <a:rPr lang="es-ES" b="1" dirty="0">
                <a:latin typeface="+mj-lt"/>
                <a:cs typeface="Aparajita" pitchFamily="34" charset="0"/>
              </a:rPr>
              <a:t> se siente existencialmente vacío, pero, aunque lo reconozca, nada puede cambiar. También  rechaza toda posibilidad de comprometerse sentimentalmente con las mujeres; las desprecia profundamente y sólo las contempla en clave sexual o como objeto de su psicopatía. </a:t>
            </a:r>
          </a:p>
          <a:p>
            <a:r>
              <a:rPr lang="es-ES" b="1" dirty="0">
                <a:latin typeface="+mj-lt"/>
                <a:cs typeface="Aparajita" pitchFamily="34" charset="0"/>
              </a:rPr>
              <a:t>La novela realiza una fuerte crítica al modo de vida de los yuppies que  constituyen la apoteosis del modelo del </a:t>
            </a:r>
            <a:r>
              <a:rPr lang="es-ES" b="1" i="1" dirty="0" err="1">
                <a:latin typeface="+mj-lt"/>
                <a:cs typeface="Aparajita" pitchFamily="34" charset="0"/>
              </a:rPr>
              <a:t>amerycan</a:t>
            </a:r>
            <a:r>
              <a:rPr lang="es-ES" b="1" i="1" dirty="0">
                <a:latin typeface="+mj-lt"/>
                <a:cs typeface="Aparajita" pitchFamily="34" charset="0"/>
              </a:rPr>
              <a:t> </a:t>
            </a:r>
            <a:r>
              <a:rPr lang="es-ES" b="1" i="1" dirty="0" err="1">
                <a:latin typeface="+mj-lt"/>
                <a:cs typeface="Aparajita" pitchFamily="34" charset="0"/>
              </a:rPr>
              <a:t>dream</a:t>
            </a:r>
            <a:r>
              <a:rPr lang="es-ES" b="1" i="1" dirty="0">
                <a:latin typeface="+mj-lt"/>
                <a:cs typeface="Aparajita" pitchFamily="34" charset="0"/>
              </a:rPr>
              <a:t> </a:t>
            </a:r>
            <a:r>
              <a:rPr lang="es-ES" b="1" dirty="0">
                <a:latin typeface="+mj-lt"/>
                <a:cs typeface="Aparajita" pitchFamily="34" charset="0"/>
              </a:rPr>
              <a:t>y de </a:t>
            </a:r>
            <a:r>
              <a:rPr lang="es-ES" b="1" i="1" dirty="0" err="1">
                <a:latin typeface="+mj-lt"/>
                <a:cs typeface="Aparajita" pitchFamily="34" charset="0"/>
              </a:rPr>
              <a:t>the</a:t>
            </a:r>
            <a:r>
              <a:rPr lang="es-ES" b="1" i="1" dirty="0">
                <a:latin typeface="+mj-lt"/>
                <a:cs typeface="Aparajita" pitchFamily="34" charset="0"/>
              </a:rPr>
              <a:t> </a:t>
            </a:r>
            <a:r>
              <a:rPr lang="es-ES" b="1" i="1" dirty="0" err="1">
                <a:latin typeface="+mj-lt"/>
                <a:cs typeface="Aparajita" pitchFamily="34" charset="0"/>
              </a:rPr>
              <a:t>american</a:t>
            </a:r>
            <a:r>
              <a:rPr lang="es-ES" b="1" i="1" dirty="0">
                <a:latin typeface="+mj-lt"/>
                <a:cs typeface="Aparajita" pitchFamily="34" charset="0"/>
              </a:rPr>
              <a:t> </a:t>
            </a:r>
            <a:r>
              <a:rPr lang="es-ES" b="1" i="1" dirty="0" err="1">
                <a:latin typeface="+mj-lt"/>
                <a:cs typeface="Aparajita" pitchFamily="34" charset="0"/>
              </a:rPr>
              <a:t>life</a:t>
            </a:r>
            <a:r>
              <a:rPr lang="es-ES" b="1" i="1" dirty="0">
                <a:latin typeface="+mj-lt"/>
                <a:cs typeface="Aparajita" pitchFamily="34" charset="0"/>
              </a:rPr>
              <a:t> </a:t>
            </a:r>
            <a:r>
              <a:rPr lang="es-ES" b="1" i="1" dirty="0" err="1">
                <a:latin typeface="+mj-lt"/>
                <a:cs typeface="Aparajita" pitchFamily="34" charset="0"/>
              </a:rPr>
              <a:t>way</a:t>
            </a:r>
            <a:r>
              <a:rPr lang="es-ES" b="1" i="1" dirty="0">
                <a:latin typeface="+mj-lt"/>
                <a:cs typeface="Aparajita" pitchFamily="34" charset="0"/>
              </a:rPr>
              <a:t> </a:t>
            </a:r>
            <a:r>
              <a:rPr lang="es-ES" b="1" dirty="0">
                <a:latin typeface="+mj-lt"/>
                <a:cs typeface="Aparajita" pitchFamily="34" charset="0"/>
              </a:rPr>
              <a:t>durante la década del ’80 . De esta manera, realiza una representación extrema de múltiples aspectos de la posmodernidad: el cultivo de la apariencia a cualquier costo, el exitismo económico y materialista como aspiración suprema, las relaciones humanas superficiales  (el otro sólo importa en tanto se necesita su mirada para consumar la exhibición propia) , el sexismo y el narcisismo que inducen al menosprecio hacia las mujeres, un clasismo exacerbado que conlleva el rechazo visceral hacia los mendigos, los afroamericanos y los artistas, el culto de la imagen, etc.</a:t>
            </a:r>
          </a:p>
          <a:p>
            <a:pPr>
              <a:buNone/>
            </a:pPr>
            <a:endParaRPr lang="es-ES" b="1" dirty="0">
              <a:latin typeface="+mj-lt"/>
              <a:cs typeface="Aparajita" pitchFamily="34" charset="0"/>
            </a:endParaRPr>
          </a:p>
          <a:p>
            <a:r>
              <a:rPr lang="es-ES" b="1" dirty="0">
                <a:latin typeface="+mj-lt"/>
                <a:cs typeface="Aparajita" pitchFamily="34" charset="0"/>
              </a:rPr>
              <a:t>(*) Yuppie ("</a:t>
            </a:r>
            <a:r>
              <a:rPr lang="es-ES" b="1" dirty="0" err="1">
                <a:latin typeface="+mj-lt"/>
                <a:cs typeface="Aparajita" pitchFamily="34" charset="0"/>
              </a:rPr>
              <a:t>young</a:t>
            </a:r>
            <a:r>
              <a:rPr lang="es-ES" b="1" dirty="0">
                <a:latin typeface="+mj-lt"/>
                <a:cs typeface="Aparajita" pitchFamily="34" charset="0"/>
              </a:rPr>
              <a:t> </a:t>
            </a:r>
            <a:r>
              <a:rPr lang="es-ES" b="1" dirty="0" err="1">
                <a:latin typeface="+mj-lt"/>
                <a:cs typeface="Aparajita" pitchFamily="34" charset="0"/>
              </a:rPr>
              <a:t>urban</a:t>
            </a:r>
            <a:r>
              <a:rPr lang="es-ES" b="1" dirty="0">
                <a:latin typeface="+mj-lt"/>
                <a:cs typeface="Aparajita" pitchFamily="34" charset="0"/>
              </a:rPr>
              <a:t> </a:t>
            </a:r>
            <a:r>
              <a:rPr lang="es-ES" b="1" dirty="0" err="1">
                <a:latin typeface="+mj-lt"/>
                <a:cs typeface="Aparajita" pitchFamily="34" charset="0"/>
              </a:rPr>
              <a:t>professional</a:t>
            </a:r>
            <a:r>
              <a:rPr lang="es-ES" b="1" dirty="0">
                <a:latin typeface="+mj-lt"/>
                <a:cs typeface="Aparajita" pitchFamily="34" charset="0"/>
              </a:rPr>
              <a:t>" “Joven Profesional Urbano”) es el término aparecido en la década del ’80. designa a un individuo joven (entre 20 y 40 años) de la clase media alta estadounidense de altos ingresos y acceso a altos niveles de consumo. Generalmente son jóvenes profesionales o activistas bursátiles rápidamente enriquecidos. </a:t>
            </a:r>
          </a:p>
        </p:txBody>
      </p:sp>
    </p:spTree>
    <p:extLst>
      <p:ext uri="{BB962C8B-B14F-4D97-AF65-F5344CB8AC3E}">
        <p14:creationId xmlns:p14="http://schemas.microsoft.com/office/powerpoint/2010/main" val="309222161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1524000" y="0"/>
            <a:ext cx="9144000" cy="6858000"/>
          </a:xfrm>
        </p:spPr>
        <p:txBody>
          <a:bodyPr>
            <a:normAutofit/>
          </a:bodyPr>
          <a:lstStyle/>
          <a:p>
            <a:pPr marL="0" indent="0" algn="ctr">
              <a:buNone/>
            </a:pPr>
            <a:r>
              <a:rPr lang="es-ES" sz="2000" u="sng" dirty="0"/>
              <a:t>El consumo lujoso</a:t>
            </a:r>
          </a:p>
          <a:p>
            <a:pPr marL="0" indent="0">
              <a:buNone/>
            </a:pPr>
            <a:r>
              <a:rPr lang="es-MX" sz="1400" u="sng" dirty="0"/>
              <a:t>Fuentes</a:t>
            </a:r>
            <a:r>
              <a:rPr lang="es-MX" sz="1400" dirty="0"/>
              <a:t>: </a:t>
            </a:r>
            <a:r>
              <a:rPr lang="es-MX" sz="1400" dirty="0" err="1"/>
              <a:t>Tamés</a:t>
            </a:r>
            <a:r>
              <a:rPr lang="es-MX" sz="1400" dirty="0"/>
              <a:t>, Enrique (2007): </a:t>
            </a:r>
            <a:r>
              <a:rPr lang="es-MX" sz="1400" i="1" dirty="0" err="1"/>
              <a:t>Lipovetsky</a:t>
            </a:r>
            <a:r>
              <a:rPr lang="es-MX" sz="1400" i="1" dirty="0"/>
              <a:t>: del vacío a la </a:t>
            </a:r>
            <a:r>
              <a:rPr lang="es-MX" sz="1400" i="1" dirty="0" err="1"/>
              <a:t>hipermodernidad</a:t>
            </a:r>
            <a:r>
              <a:rPr lang="es-MX" sz="1400" i="1" dirty="0"/>
              <a:t> </a:t>
            </a:r>
            <a:r>
              <a:rPr lang="es-MX" sz="1400" dirty="0"/>
              <a:t>en “Casa del tiempo” Nº 1, p. 47 a 51. México. Universidad Autónoma Metropolitana. Recuperado de </a:t>
            </a:r>
            <a:r>
              <a:rPr lang="es-MX" sz="1400" u="sng" dirty="0">
                <a:hlinkClick r:id="rId2"/>
              </a:rPr>
              <a:t>http://www.difusioncultural.uam.mx/casadeltiempo/01_oct_nov_2007/casa_del_tiempo_eIV_num01_47_51.pdf</a:t>
            </a:r>
            <a:endParaRPr lang="es-ES" sz="1400" dirty="0"/>
          </a:p>
          <a:p>
            <a:pPr marL="0" indent="0" algn="ctr">
              <a:buNone/>
            </a:pPr>
            <a:endParaRPr lang="es-ES" sz="1400" b="1" u="sng" dirty="0"/>
          </a:p>
          <a:p>
            <a:pPr marL="0" indent="0">
              <a:buNone/>
            </a:pPr>
            <a:r>
              <a:rPr lang="es-ES" sz="1400" b="1" dirty="0"/>
              <a:t>Sin dudas, es uno de los aspectos más resaltados en la obra, con una inacabable exposición y ostentación de marcas, lugares, hábitos de consumo exclusivo. Uno de los trabajos de </a:t>
            </a:r>
            <a:r>
              <a:rPr lang="es-ES" sz="1400" b="1" dirty="0" err="1"/>
              <a:t>Lipovetsky</a:t>
            </a:r>
            <a:r>
              <a:rPr lang="es-ES" sz="1400" b="1" dirty="0"/>
              <a:t> (</a:t>
            </a:r>
            <a:r>
              <a:rPr lang="es-ES" sz="1400" b="1" i="1" dirty="0"/>
              <a:t>El lujo eterno</a:t>
            </a:r>
            <a:r>
              <a:rPr lang="es-ES" sz="1400" b="1" dirty="0"/>
              <a:t>, 2003) trata, precisamente de las significaciones del lujo en las sociedades actuales. Al respecto, señala </a:t>
            </a:r>
            <a:r>
              <a:rPr lang="es-ES" sz="1400" b="1" dirty="0" err="1"/>
              <a:t>Tamés</a:t>
            </a:r>
            <a:r>
              <a:rPr lang="es-ES" sz="1400" b="1" dirty="0"/>
              <a:t>:</a:t>
            </a:r>
          </a:p>
          <a:p>
            <a:pPr marL="0" indent="0">
              <a:buNone/>
            </a:pPr>
            <a:endParaRPr lang="es-ES" sz="1400" b="1" dirty="0"/>
          </a:p>
          <a:p>
            <a:pPr marL="0" indent="0">
              <a:buNone/>
            </a:pPr>
            <a:r>
              <a:rPr lang="es-ES" sz="1400" dirty="0"/>
              <a:t>“Este libro ha hecho mella entre aquellos que quieren entender el papel de la moda, del lujo, del “</a:t>
            </a:r>
            <a:r>
              <a:rPr lang="es-ES" sz="1400" dirty="0" err="1"/>
              <a:t>star</a:t>
            </a:r>
            <a:r>
              <a:rPr lang="es-ES" sz="1400" dirty="0"/>
              <a:t> </a:t>
            </a:r>
            <a:r>
              <a:rPr lang="es-ES" sz="1400" dirty="0" err="1"/>
              <a:t>system</a:t>
            </a:r>
            <a:r>
              <a:rPr lang="es-ES" sz="1400" dirty="0"/>
              <a:t>”. (…)</a:t>
            </a:r>
          </a:p>
          <a:p>
            <a:pPr marL="0" indent="0">
              <a:buNone/>
            </a:pPr>
            <a:r>
              <a:rPr lang="es-ES" sz="1400" dirty="0"/>
              <a:t>En el siglo XXI, el consumo del lujo está creciendo en el mundo: por la globalización, por la concentración de poder, pero también porque están apareciendo distintos niveles de lujo, cerca de más personas. Hay un lujo inalcanzable y otro alcanzable, democrático, masificado: el </a:t>
            </a:r>
            <a:r>
              <a:rPr lang="es-ES" sz="1400" dirty="0" err="1"/>
              <a:t>semi</a:t>
            </a:r>
            <a:r>
              <a:rPr lang="es-ES" sz="1400" dirty="0"/>
              <a:t>-lujo democrático. (…) Sin embargo, el consumo del lujo marca claras diferencias con respecto al consumo en general, ya que el consumo del lujo:</a:t>
            </a:r>
          </a:p>
          <a:p>
            <a:pPr marL="0" indent="0">
              <a:buNone/>
            </a:pPr>
            <a:r>
              <a:rPr lang="es-ES" sz="1400" dirty="0"/>
              <a:t>. Es una nueva manera de pensamiento mítico.</a:t>
            </a:r>
          </a:p>
          <a:p>
            <a:pPr marL="0" indent="0">
              <a:buNone/>
            </a:pPr>
            <a:r>
              <a:rPr lang="es-ES" sz="1400" dirty="0"/>
              <a:t>. Con ritos ceremoniales que actualizan al mito.</a:t>
            </a:r>
          </a:p>
          <a:p>
            <a:pPr marL="0" indent="0">
              <a:buNone/>
            </a:pPr>
            <a:r>
              <a:rPr lang="es-ES" sz="1400" dirty="0"/>
              <a:t>. Resucita un aura de lo sagrado.</a:t>
            </a:r>
          </a:p>
          <a:p>
            <a:pPr marL="0" indent="0">
              <a:buNone/>
            </a:pPr>
            <a:r>
              <a:rPr lang="es-ES" sz="1400" dirty="0"/>
              <a:t>. Es un emblema de belleza.</a:t>
            </a:r>
          </a:p>
          <a:p>
            <a:pPr marL="0" indent="0">
              <a:buNone/>
            </a:pPr>
            <a:r>
              <a:rPr lang="es-ES" sz="1400" dirty="0"/>
              <a:t>. El consumo del lujo hace que el individuo se sustraiga de lo inconsistencia de lo efímero.</a:t>
            </a:r>
          </a:p>
          <a:p>
            <a:pPr marL="0" indent="0">
              <a:buNone/>
            </a:pPr>
            <a:r>
              <a:rPr lang="es-ES" sz="1400" dirty="0"/>
              <a:t>. Es una apuesta por la permanencia, por la memoria, por el deseo de eternidad, por Eros.” (</a:t>
            </a:r>
            <a:r>
              <a:rPr lang="es-ES" sz="1400" dirty="0" err="1"/>
              <a:t>Tamés</a:t>
            </a:r>
            <a:r>
              <a:rPr lang="es-ES" sz="1400" dirty="0"/>
              <a:t>, 2007, s/ref. </a:t>
            </a:r>
            <a:r>
              <a:rPr lang="es-ES" sz="1400" dirty="0" err="1"/>
              <a:t>bib</a:t>
            </a:r>
            <a:r>
              <a:rPr lang="es-ES" sz="1400" dirty="0"/>
              <a:t>..) </a:t>
            </a:r>
          </a:p>
          <a:p>
            <a:pPr marL="0" indent="0">
              <a:buNone/>
            </a:pPr>
            <a:endParaRPr lang="es-ES" sz="2000" dirty="0"/>
          </a:p>
        </p:txBody>
      </p:sp>
    </p:spTree>
    <p:extLst>
      <p:ext uri="{BB962C8B-B14F-4D97-AF65-F5344CB8AC3E}">
        <p14:creationId xmlns:p14="http://schemas.microsoft.com/office/powerpoint/2010/main" val="39885433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1703512" y="116633"/>
            <a:ext cx="8507288" cy="6009531"/>
          </a:xfrm>
        </p:spPr>
        <p:txBody>
          <a:bodyPr>
            <a:normAutofit/>
          </a:bodyPr>
          <a:lstStyle/>
          <a:p>
            <a:pPr marL="0" indent="0" algn="ctr">
              <a:buNone/>
            </a:pPr>
            <a:r>
              <a:rPr lang="es-ES" sz="2000" u="sng" dirty="0"/>
              <a:t>La celebridad literaria como otro modo de muerte del autor</a:t>
            </a:r>
          </a:p>
          <a:p>
            <a:pPr marL="0" indent="0">
              <a:buNone/>
            </a:pPr>
            <a:r>
              <a:rPr lang="es-ES" sz="2000" u="sng" dirty="0"/>
              <a:t>Fuente: </a:t>
            </a:r>
            <a:r>
              <a:rPr lang="es-ES" sz="2000" dirty="0" err="1"/>
              <a:t>Topuzian</a:t>
            </a:r>
            <a:r>
              <a:rPr lang="es-ES" sz="2000" dirty="0"/>
              <a:t>, Marcelo (2014) </a:t>
            </a:r>
            <a:r>
              <a:rPr lang="es-ES" sz="2000" i="1" dirty="0"/>
              <a:t>Muerte y resurrección del autor (1963-2005) </a:t>
            </a:r>
            <a:r>
              <a:rPr lang="es-ES" sz="2000" dirty="0"/>
              <a:t>UNL Santa Fe</a:t>
            </a:r>
          </a:p>
          <a:p>
            <a:pPr marL="0" indent="0">
              <a:buNone/>
            </a:pPr>
            <a:endParaRPr lang="es-ES" sz="2000" dirty="0"/>
          </a:p>
          <a:p>
            <a:pPr marL="0" indent="0">
              <a:buNone/>
            </a:pPr>
            <a:r>
              <a:rPr lang="es-ES" sz="2000" dirty="0"/>
              <a:t>En este libro, </a:t>
            </a:r>
            <a:r>
              <a:rPr lang="es-ES" sz="2000" dirty="0" err="1"/>
              <a:t>Topuzian</a:t>
            </a:r>
            <a:r>
              <a:rPr lang="es-ES" sz="2000" dirty="0"/>
              <a:t> sostiene que hay otras formas de muerte del autor (además de la considerada por </a:t>
            </a:r>
            <a:r>
              <a:rPr lang="es-ES" sz="2000" dirty="0" err="1"/>
              <a:t>Roland</a:t>
            </a:r>
            <a:r>
              <a:rPr lang="es-ES" sz="2000" dirty="0"/>
              <a:t> </a:t>
            </a:r>
            <a:r>
              <a:rPr lang="es-ES" sz="2000" dirty="0" err="1"/>
              <a:t>Barthes</a:t>
            </a:r>
            <a:r>
              <a:rPr lang="es-ES" sz="2000" dirty="0"/>
              <a:t>) que, aun bajo su impronta empresarial no logran deshacerse del todo de la autoridad textual. Menciona dos:</a:t>
            </a:r>
          </a:p>
          <a:p>
            <a:pPr marL="0" indent="0">
              <a:buNone/>
            </a:pPr>
            <a:r>
              <a:rPr lang="es-ES" sz="2000" u="sng" dirty="0"/>
              <a:t>El no-autor</a:t>
            </a:r>
            <a:r>
              <a:rPr lang="es-ES" sz="2000" dirty="0"/>
              <a:t>: (escritores en cuya obra no hay nada por interpretar). Ejemplifica con Dan Brown (El código Da Vinci)</a:t>
            </a:r>
          </a:p>
          <a:p>
            <a:pPr marL="0" indent="0">
              <a:buNone/>
            </a:pPr>
            <a:r>
              <a:rPr lang="es-ES" sz="2000" u="sng" dirty="0"/>
              <a:t>La celebridad literaria</a:t>
            </a:r>
            <a:r>
              <a:rPr lang="es-ES" sz="2000" dirty="0"/>
              <a:t>: figura que recurre a recursos de profundidad literaria dentro de un producto de intenciones comerciales. Ejemplifica con </a:t>
            </a:r>
            <a:r>
              <a:rPr lang="es-ES" sz="2000" dirty="0">
                <a:latin typeface="Calibri" pitchFamily="34" charset="0"/>
                <a:cs typeface="Calibri" pitchFamily="34" charset="0"/>
              </a:rPr>
              <a:t>Jeffrey </a:t>
            </a:r>
            <a:r>
              <a:rPr lang="es-ES" sz="2000" dirty="0" err="1">
                <a:latin typeface="Calibri" pitchFamily="34" charset="0"/>
                <a:cs typeface="Calibri" pitchFamily="34" charset="0"/>
              </a:rPr>
              <a:t>Eugenides</a:t>
            </a:r>
            <a:r>
              <a:rPr lang="es-ES" sz="2000" dirty="0">
                <a:latin typeface="Calibri" pitchFamily="34" charset="0"/>
                <a:cs typeface="Calibri" pitchFamily="34" charset="0"/>
              </a:rPr>
              <a:t>, autor de </a:t>
            </a:r>
            <a:r>
              <a:rPr lang="es-ES" sz="2000" i="1" dirty="0">
                <a:latin typeface="Calibri" pitchFamily="34" charset="0"/>
                <a:cs typeface="Calibri" pitchFamily="34" charset="0"/>
              </a:rPr>
              <a:t>Middlesex</a:t>
            </a:r>
            <a:r>
              <a:rPr lang="es-ES" sz="2000" dirty="0">
                <a:latin typeface="Calibri" pitchFamily="34" charset="0"/>
                <a:cs typeface="Calibri" pitchFamily="34" charset="0"/>
              </a:rPr>
              <a:t>, ganador del </a:t>
            </a:r>
            <a:r>
              <a:rPr lang="es-ES" sz="2000" dirty="0" err="1">
                <a:latin typeface="Calibri" pitchFamily="34" charset="0"/>
                <a:cs typeface="Calibri" pitchFamily="34" charset="0"/>
              </a:rPr>
              <a:t>Pulitzer</a:t>
            </a:r>
            <a:r>
              <a:rPr lang="es-ES" sz="2000" dirty="0">
                <a:latin typeface="Calibri" pitchFamily="34" charset="0"/>
                <a:cs typeface="Calibri" pitchFamily="34" charset="0"/>
              </a:rPr>
              <a:t>. </a:t>
            </a:r>
          </a:p>
          <a:p>
            <a:pPr marL="0" indent="0">
              <a:buNone/>
            </a:pPr>
            <a:endParaRPr lang="es-ES" sz="2000" dirty="0">
              <a:latin typeface="Calibri" pitchFamily="34" charset="0"/>
              <a:cs typeface="Calibri" pitchFamily="34" charset="0"/>
            </a:endParaRPr>
          </a:p>
          <a:p>
            <a:pPr marL="0" indent="0">
              <a:buNone/>
            </a:pPr>
            <a:r>
              <a:rPr lang="es-ES" sz="2000" dirty="0">
                <a:latin typeface="Calibri" pitchFamily="34" charset="0"/>
                <a:cs typeface="Calibri" pitchFamily="34" charset="0"/>
              </a:rPr>
              <a:t>¿Podríamos ubicar a </a:t>
            </a:r>
            <a:r>
              <a:rPr lang="es-ES" sz="2000" dirty="0" err="1">
                <a:latin typeface="Calibri" pitchFamily="34" charset="0"/>
                <a:cs typeface="Calibri" pitchFamily="34" charset="0"/>
              </a:rPr>
              <a:t>Bret</a:t>
            </a:r>
            <a:r>
              <a:rPr lang="es-ES" sz="2000" dirty="0">
                <a:latin typeface="Calibri" pitchFamily="34" charset="0"/>
                <a:cs typeface="Calibri" pitchFamily="34" charset="0"/>
              </a:rPr>
              <a:t> Easton Ellis en esta última categoría?</a:t>
            </a:r>
          </a:p>
          <a:p>
            <a:pPr marL="0" indent="0">
              <a:buNone/>
            </a:pPr>
            <a:endParaRPr lang="es-ES" sz="2000" dirty="0"/>
          </a:p>
          <a:p>
            <a:pPr marL="0" indent="0">
              <a:buNone/>
            </a:pPr>
            <a:endParaRPr lang="es-ES" sz="2000" u="sng" dirty="0"/>
          </a:p>
        </p:txBody>
      </p:sp>
    </p:spTree>
    <p:extLst>
      <p:ext uri="{BB962C8B-B14F-4D97-AF65-F5344CB8AC3E}">
        <p14:creationId xmlns:p14="http://schemas.microsoft.com/office/powerpoint/2010/main" val="38062751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1703512" y="404664"/>
            <a:ext cx="8964488" cy="6463308"/>
          </a:xfrm>
          <a:prstGeom prst="rect">
            <a:avLst/>
          </a:prstGeom>
        </p:spPr>
        <p:txBody>
          <a:bodyPr wrap="square">
            <a:spAutoFit/>
          </a:bodyPr>
          <a:lstStyle/>
          <a:p>
            <a:r>
              <a:rPr lang="es-ES" b="1" dirty="0"/>
              <a:t>Por otro lado, en 1969 el sociólogo francés Alain </a:t>
            </a:r>
            <a:r>
              <a:rPr lang="es-ES" b="1" dirty="0" err="1"/>
              <a:t>Touraine</a:t>
            </a:r>
            <a:r>
              <a:rPr lang="es-ES" b="1" dirty="0"/>
              <a:t> escribe </a:t>
            </a:r>
            <a:r>
              <a:rPr lang="es-ES" b="1" i="1" dirty="0"/>
              <a:t>La sociedad postindustrial; </a:t>
            </a:r>
            <a:r>
              <a:rPr lang="es-ES" b="1" dirty="0"/>
              <a:t>en 1973 aparece  </a:t>
            </a:r>
            <a:r>
              <a:rPr lang="es-ES" b="1" i="1" dirty="0"/>
              <a:t>El advenimiento de la sociedad posindustrial </a:t>
            </a:r>
            <a:r>
              <a:rPr lang="es-ES" b="1" dirty="0"/>
              <a:t>del sociólogo norteamericano Daniel Bell y su contribución es retomada por </a:t>
            </a:r>
            <a:r>
              <a:rPr lang="es-ES" b="1" dirty="0" err="1"/>
              <a:t>Lyotard</a:t>
            </a:r>
            <a:r>
              <a:rPr lang="es-ES" b="1" dirty="0"/>
              <a:t> que hace corresponder los cambios producidos en la sociedad posindustrial con los de la posmodernidad:</a:t>
            </a:r>
          </a:p>
          <a:p>
            <a:endParaRPr lang="es-ES" b="1" dirty="0"/>
          </a:p>
          <a:p>
            <a:r>
              <a:rPr lang="es-ES" dirty="0"/>
              <a:t>“</a:t>
            </a:r>
            <a:r>
              <a:rPr lang="es-ES" u="sng" dirty="0"/>
              <a:t>Nuestra hipótesis es que el saber cambia de estatuto al mismo tiempo que las sociedades entran en la edad llamada postindustrial y las culturas en la edad llamada posmoderna,</a:t>
            </a:r>
            <a:r>
              <a:rPr lang="es-ES" dirty="0"/>
              <a:t>” (ídem, p. 13;mis subrayados</a:t>
            </a:r>
            <a:r>
              <a:rPr lang="es-ES" b="1" dirty="0"/>
              <a:t>)</a:t>
            </a:r>
          </a:p>
          <a:p>
            <a:r>
              <a:rPr lang="es-ES" b="1" dirty="0"/>
              <a:t> </a:t>
            </a:r>
          </a:p>
          <a:p>
            <a:endParaRPr lang="es-MX" b="1" dirty="0"/>
          </a:p>
          <a:p>
            <a:r>
              <a:rPr lang="es-MX" b="1" dirty="0"/>
              <a:t>La “posmodernidad”, según </a:t>
            </a:r>
            <a:r>
              <a:rPr lang="es-MX" b="1" dirty="0" err="1"/>
              <a:t>Lyotard</a:t>
            </a:r>
            <a:r>
              <a:rPr lang="es-MX" b="1" dirty="0"/>
              <a:t>, se corresponde con  la cultura de las sociedades postindustriales, desarrolladas en los países capitalistas centrales luego del proceso de reconstrucción de la posguerra.</a:t>
            </a:r>
            <a:endParaRPr lang="es-ES" b="1" dirty="0"/>
          </a:p>
          <a:p>
            <a:r>
              <a:rPr lang="es-MX" b="1" dirty="0"/>
              <a:t>La sociedad posmoderna surge con la sociedad postindustrial luego de la Segunda Guerra Mundial en los países centrales. </a:t>
            </a:r>
          </a:p>
          <a:p>
            <a:endParaRPr lang="es-MX" b="1" dirty="0"/>
          </a:p>
          <a:p>
            <a:r>
              <a:rPr lang="es-MX" dirty="0"/>
              <a:t>“Este paso ha comenzado cuando menos desde fines de los años 50, que para Europa señalan el fin de su reconstrucción. Es más o menos rápido según los países, y en los países según los sectores de actividad…” (</a:t>
            </a:r>
            <a:r>
              <a:rPr lang="es-MX" dirty="0" err="1"/>
              <a:t>Lyotard</a:t>
            </a:r>
            <a:r>
              <a:rPr lang="es-MX" dirty="0"/>
              <a:t>, 1993, p. 13)</a:t>
            </a:r>
          </a:p>
          <a:p>
            <a:endParaRPr lang="es-MX" b="1" dirty="0"/>
          </a:p>
          <a:p>
            <a:endParaRPr lang="es-ES" b="1" dirty="0"/>
          </a:p>
          <a:p>
            <a:r>
              <a:rPr lang="es-MX" b="1" dirty="0"/>
              <a:t>La sociedad postindustrial o capitalismo tardío se caracteriza por un gran desarrollo de las riquezas productivas debido a la automatización y la cibernética.</a:t>
            </a:r>
          </a:p>
        </p:txBody>
      </p:sp>
    </p:spTree>
    <p:extLst>
      <p:ext uri="{BB962C8B-B14F-4D97-AF65-F5344CB8AC3E}">
        <p14:creationId xmlns:p14="http://schemas.microsoft.com/office/powerpoint/2010/main" val="3524341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7" name="2 Marcador de contenido"/>
          <p:cNvSpPr>
            <a:spLocks noGrp="1"/>
          </p:cNvSpPr>
          <p:nvPr>
            <p:ph idx="4294967295"/>
          </p:nvPr>
        </p:nvSpPr>
        <p:spPr>
          <a:xfrm>
            <a:off x="-112734" y="0"/>
            <a:ext cx="12304734" cy="6858000"/>
          </a:xfrm>
        </p:spPr>
        <p:txBody>
          <a:bodyPr>
            <a:noAutofit/>
          </a:bodyPr>
          <a:lstStyle/>
          <a:p>
            <a:pPr marL="0" indent="0" algn="ctr">
              <a:buNone/>
            </a:pPr>
            <a:r>
              <a:rPr lang="es-MX" sz="1400" b="1" u="sng" dirty="0"/>
              <a:t>CUADRO COMPARATIVO RASGOS DE LA MODERNIDAD Y LA POSMODERNIDAD </a:t>
            </a:r>
          </a:p>
          <a:p>
            <a:pPr marL="0" indent="0" algn="ctr">
              <a:buNone/>
            </a:pPr>
            <a:r>
              <a:rPr lang="es-MX" sz="1400" b="1" u="sng" dirty="0"/>
              <a:t>EJEMPLIFICADOS CON CAPÍTULOS DE LA NOVELA </a:t>
            </a:r>
            <a:r>
              <a:rPr lang="es-MX" sz="1400" b="1" i="1" u="sng" dirty="0"/>
              <a:t>AMERICAN PSYCHO </a:t>
            </a:r>
            <a:r>
              <a:rPr lang="es-MX" sz="1400" b="1" u="sng" dirty="0"/>
              <a:t>DE BRET EASTON ELLIS</a:t>
            </a:r>
          </a:p>
          <a:p>
            <a:pPr marL="0" indent="0">
              <a:buNone/>
            </a:pPr>
            <a:r>
              <a:rPr lang="es-MX" sz="1400" b="1" u="sng" dirty="0"/>
              <a:t>1-</a:t>
            </a:r>
            <a:r>
              <a:rPr lang="es-MX" sz="1400" dirty="0"/>
              <a:t> </a:t>
            </a:r>
            <a:r>
              <a:rPr lang="es-MX" sz="1400" b="1" u="sng" dirty="0"/>
              <a:t>ASPECTO SOCIOECONÓMICO</a:t>
            </a:r>
            <a:endParaRPr lang="es-ES" sz="1400" b="1" u="sng" dirty="0"/>
          </a:p>
          <a:p>
            <a:pPr>
              <a:buFontTx/>
              <a:buNone/>
            </a:pPr>
            <a:br>
              <a:rPr lang="es-MX" sz="1400" b="1" dirty="0"/>
            </a:br>
            <a:r>
              <a:rPr lang="es-MX" sz="1400" b="1" u="sng" dirty="0"/>
              <a:t>SOCIEDAD INDUSTRIAL                                                                              SOCIEDAD POSINDUSTRIAL</a:t>
            </a:r>
            <a:endParaRPr lang="es-ES" sz="1400" b="1" u="sng" dirty="0"/>
          </a:p>
          <a:p>
            <a:pPr>
              <a:buNone/>
            </a:pPr>
            <a:r>
              <a:rPr lang="es-MX" sz="1400" b="1" dirty="0"/>
              <a:t> </a:t>
            </a:r>
            <a:endParaRPr lang="es-ES" sz="1400" b="1" dirty="0"/>
          </a:p>
          <a:p>
            <a:pPr>
              <a:buNone/>
            </a:pPr>
            <a:r>
              <a:rPr lang="es-MX" sz="1400" b="1" u="sng" dirty="0"/>
              <a:t>Modelo </a:t>
            </a:r>
            <a:r>
              <a:rPr lang="es-MX" sz="1400" b="1" u="sng" dirty="0" err="1"/>
              <a:t>taylorista</a:t>
            </a:r>
            <a:r>
              <a:rPr lang="es-MX" sz="1400" b="1" dirty="0"/>
              <a:t>:                                                          </a:t>
            </a:r>
            <a:r>
              <a:rPr lang="es-MX" sz="1400" b="1" u="sng" dirty="0"/>
              <a:t>Producción de pequeñas series de productos de breve duración.</a:t>
            </a:r>
            <a:r>
              <a:rPr lang="es-MX" sz="1400" b="1" dirty="0"/>
              <a:t>                                                                           </a:t>
            </a:r>
            <a:endParaRPr lang="es-ES" sz="1400" b="1" dirty="0"/>
          </a:p>
          <a:p>
            <a:pPr>
              <a:buFontTx/>
              <a:buNone/>
            </a:pPr>
            <a:r>
              <a:rPr lang="es-MX" sz="1400" b="1" dirty="0"/>
              <a:t> Producción en grandes series                                      Muchos modelos para un mismo producto.</a:t>
            </a:r>
            <a:endParaRPr lang="es-ES" sz="1400" b="1" dirty="0"/>
          </a:p>
          <a:p>
            <a:pPr>
              <a:buFontTx/>
              <a:buNone/>
            </a:pPr>
            <a:r>
              <a:rPr lang="es-MX" sz="1400" b="1" dirty="0"/>
              <a:t> de productos muy durables:                                        Gran variedad y velocidad de recambio.</a:t>
            </a:r>
            <a:endParaRPr lang="es-ES" sz="1400" b="1" dirty="0"/>
          </a:p>
          <a:p>
            <a:pPr>
              <a:buFontTx/>
              <a:buNone/>
            </a:pPr>
            <a:r>
              <a:rPr lang="es-MX" sz="1400" b="1" dirty="0"/>
              <a:t>Pocos modelos de un solo                                             Pronto envejecimiento de los modelos.</a:t>
            </a:r>
            <a:endParaRPr lang="es-ES" sz="1400" b="1" dirty="0"/>
          </a:p>
          <a:p>
            <a:pPr>
              <a:buFontTx/>
              <a:buNone/>
            </a:pPr>
            <a:r>
              <a:rPr lang="es-MX" sz="1400" b="1" dirty="0"/>
              <a:t> producto de gran duración.                           Alienta el desempleo de trabajadores primarios (rurales e industriales)</a:t>
            </a:r>
            <a:endParaRPr lang="es-ES" sz="1400" b="1" dirty="0"/>
          </a:p>
          <a:p>
            <a:pPr>
              <a:buFontTx/>
              <a:buNone/>
            </a:pPr>
            <a:r>
              <a:rPr lang="es-MX" sz="1400" b="1" dirty="0"/>
              <a:t>                                                               Requerimiento de trabajadores terciarios(profesionales y productores de servicios).</a:t>
            </a:r>
            <a:endParaRPr lang="es-ES" sz="1400" b="1" dirty="0"/>
          </a:p>
          <a:p>
            <a:pPr>
              <a:buFontTx/>
              <a:buNone/>
            </a:pPr>
            <a:r>
              <a:rPr lang="es-MX" sz="1400" b="1" dirty="0"/>
              <a:t>                                                                                                                                                                  </a:t>
            </a:r>
            <a:endParaRPr lang="es-ES" sz="1400" b="1" dirty="0"/>
          </a:p>
          <a:p>
            <a:pPr>
              <a:buFontTx/>
              <a:buNone/>
            </a:pPr>
            <a:r>
              <a:rPr lang="es-ES" sz="1400" b="1" dirty="0"/>
              <a:t>  </a:t>
            </a:r>
            <a:r>
              <a:rPr lang="es-MX" sz="1600" b="1" u="sng" dirty="0"/>
              <a:t>Principal consecuencia de la sociedad posindustrial: surgimiento de la sociedad de consumo.</a:t>
            </a:r>
            <a:endParaRPr lang="es-ES" sz="1400" b="1" dirty="0"/>
          </a:p>
          <a:p>
            <a:r>
              <a:rPr lang="es-MX" sz="1400" b="1" u="sng" dirty="0"/>
              <a:t>Características:</a:t>
            </a:r>
            <a:endParaRPr lang="es-ES" sz="1400" b="1" dirty="0"/>
          </a:p>
          <a:p>
            <a:r>
              <a:rPr lang="es-MX" sz="1400" b="1" dirty="0"/>
              <a:t>-Mayor consumo de productos.</a:t>
            </a:r>
          </a:p>
          <a:p>
            <a:r>
              <a:rPr lang="es-MX" sz="1400" b="1" dirty="0"/>
              <a:t>-Mayor oferta de servicios.</a:t>
            </a:r>
            <a:endParaRPr lang="es-ES" sz="1400" b="1" dirty="0"/>
          </a:p>
          <a:p>
            <a:r>
              <a:rPr lang="es-MX" sz="1400" b="1" dirty="0"/>
              <a:t>-Menor trabajo primario.</a:t>
            </a:r>
            <a:endParaRPr lang="es-ES" sz="1400" b="1" dirty="0"/>
          </a:p>
          <a:p>
            <a:r>
              <a:rPr lang="es-MX" sz="1400" b="1" dirty="0"/>
              <a:t>-Gran desarrollo de estrategias de mercadotecnia (marketing). </a:t>
            </a:r>
            <a:r>
              <a:rPr lang="es-MX" sz="1400" b="1" dirty="0" err="1"/>
              <a:t>Ej</a:t>
            </a:r>
            <a:r>
              <a:rPr lang="es-MX" sz="1400" b="1" dirty="0"/>
              <a:t>: venta de productos asociados (verbigracia: caramelos con la cara de Piñón Fijo)</a:t>
            </a:r>
            <a:endParaRPr lang="es-ES" sz="1400" b="1" dirty="0"/>
          </a:p>
          <a:p>
            <a:r>
              <a:rPr lang="es-MX" sz="1400" b="1" dirty="0"/>
              <a:t>-</a:t>
            </a:r>
            <a:r>
              <a:rPr lang="es-MX" sz="1400" b="1" dirty="0" err="1"/>
              <a:t>Hipercomercialización</a:t>
            </a:r>
            <a:r>
              <a:rPr lang="es-MX" sz="1400" b="1" dirty="0"/>
              <a:t> y consumo. Surgimiento del </a:t>
            </a:r>
            <a:r>
              <a:rPr lang="es-MX" sz="1400" b="1" i="1" dirty="0"/>
              <a:t>shopping </a:t>
            </a:r>
            <a:r>
              <a:rPr lang="es-MX" sz="1400" b="1" dirty="0"/>
              <a:t>erigido como ícono del consumismo capitalista. </a:t>
            </a:r>
            <a:r>
              <a:rPr lang="es-MX" sz="1400" b="1" dirty="0">
                <a:solidFill>
                  <a:srgbClr val="FF0000"/>
                </a:solidFill>
              </a:rPr>
              <a:t>(cfr. Beatriz </a:t>
            </a:r>
            <a:r>
              <a:rPr lang="es-MX" sz="1400" b="1" dirty="0" err="1">
                <a:solidFill>
                  <a:srgbClr val="FF0000"/>
                </a:solidFill>
              </a:rPr>
              <a:t>Sarlo</a:t>
            </a:r>
            <a:r>
              <a:rPr lang="es-MX" sz="1400" b="1" dirty="0">
                <a:solidFill>
                  <a:srgbClr val="FF0000"/>
                </a:solidFill>
              </a:rPr>
              <a:t>)</a:t>
            </a:r>
            <a:endParaRPr lang="es-ES" sz="1400" b="1" dirty="0">
              <a:solidFill>
                <a:srgbClr val="FF0000"/>
              </a:solidFill>
            </a:endParaRPr>
          </a:p>
          <a:p>
            <a:r>
              <a:rPr lang="es-MX" sz="1400" b="1" dirty="0"/>
              <a:t>-Hegemonía del modelo capitalista a partir de la expansión de las empresas multinacionales y la decadencia soviética (década del ’80) debido la falta adaptación de los países de Europa Oriental a los nuevos cambios en la producción y el consumo.</a:t>
            </a:r>
            <a:endParaRPr lang="es-ES" sz="1400" b="1" dirty="0"/>
          </a:p>
        </p:txBody>
      </p:sp>
      <p:cxnSp>
        <p:nvCxnSpPr>
          <p:cNvPr id="5" name="4 Conector recto de flecha"/>
          <p:cNvCxnSpPr/>
          <p:nvPr/>
        </p:nvCxnSpPr>
        <p:spPr>
          <a:xfrm rot="5400000">
            <a:off x="4326949" y="3598135"/>
            <a:ext cx="500066" cy="500066"/>
          </a:xfrm>
          <a:prstGeom prst="straightConnector1">
            <a:avLst/>
          </a:prstGeom>
          <a:ln w="25400">
            <a:solidFill>
              <a:srgbClr val="C00000"/>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926842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1847528" y="1859340"/>
            <a:ext cx="8820472" cy="2862322"/>
          </a:xfrm>
          <a:prstGeom prst="rect">
            <a:avLst/>
          </a:prstGeom>
        </p:spPr>
        <p:txBody>
          <a:bodyPr wrap="square">
            <a:spAutoFit/>
          </a:bodyPr>
          <a:lstStyle/>
          <a:p>
            <a:r>
              <a:rPr lang="es-MX" b="1" u="sng" dirty="0"/>
              <a:t>Consecuencias en el plano social:</a:t>
            </a:r>
            <a:endParaRPr lang="es-ES" b="1" dirty="0"/>
          </a:p>
          <a:p>
            <a:r>
              <a:rPr lang="es-MX" b="1" dirty="0"/>
              <a:t>-Profundización de la brecha entre ricos y pobres: </a:t>
            </a:r>
          </a:p>
          <a:p>
            <a:endParaRPr lang="es-MX" b="1" dirty="0"/>
          </a:p>
          <a:p>
            <a:r>
              <a:rPr lang="es-MX" dirty="0"/>
              <a:t>“</a:t>
            </a:r>
            <a:r>
              <a:rPr lang="es-ES" dirty="0"/>
              <a:t>Por lo que se refiere a la pobreza y la miseria, en los años ochenta incluso muchos de los países más ricos y desarrollados tuvieron que acostumbrarse de nuevo a la visión cotidiana de mendigos en las calles, así como al espectáculo de las personas sin hogar refugiándose en los soportales al abrigo de cajas de cartón, cuando los policías no se ocupaban de sacarlos de la vista del público. (…) La reaparición de los pobres sin hogar formaba parte del gran crecimiento de las desigualdades sociales y económicas de la nueva era“ (HOBSBAWM, 1999, p. 406)</a:t>
            </a:r>
          </a:p>
        </p:txBody>
      </p:sp>
    </p:spTree>
    <p:extLst>
      <p:ext uri="{BB962C8B-B14F-4D97-AF65-F5344CB8AC3E}">
        <p14:creationId xmlns:p14="http://schemas.microsoft.com/office/powerpoint/2010/main" val="55431842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952596" y="142852"/>
            <a:ext cx="8229600" cy="1143000"/>
          </a:xfrm>
        </p:spPr>
        <p:txBody>
          <a:bodyPr>
            <a:normAutofit fontScale="90000"/>
          </a:bodyPr>
          <a:lstStyle/>
          <a:p>
            <a:br>
              <a:rPr lang="es-ES" sz="3100" dirty="0"/>
            </a:br>
            <a:r>
              <a:rPr lang="es-ES" sz="2700" b="1" u="sng" dirty="0"/>
              <a:t>La exacerbación del individualismo posmoderno</a:t>
            </a:r>
            <a:br>
              <a:rPr lang="es-ES" dirty="0"/>
            </a:br>
            <a:endParaRPr lang="es-ES" dirty="0"/>
          </a:p>
        </p:txBody>
      </p:sp>
      <p:sp>
        <p:nvSpPr>
          <p:cNvPr id="3" name="2 Marcador de contenido"/>
          <p:cNvSpPr>
            <a:spLocks noGrp="1"/>
          </p:cNvSpPr>
          <p:nvPr>
            <p:ph idx="1"/>
          </p:nvPr>
        </p:nvSpPr>
        <p:spPr>
          <a:xfrm>
            <a:off x="1666844" y="1214422"/>
            <a:ext cx="9001156" cy="5643578"/>
          </a:xfrm>
        </p:spPr>
        <p:txBody>
          <a:bodyPr>
            <a:normAutofit/>
          </a:bodyPr>
          <a:lstStyle/>
          <a:p>
            <a:pPr>
              <a:buNone/>
            </a:pPr>
            <a:r>
              <a:rPr lang="es-ES" sz="1200" u="sng" dirty="0"/>
              <a:t>Fuentes</a:t>
            </a:r>
            <a:r>
              <a:rPr lang="es-ES" sz="1200" dirty="0"/>
              <a:t>: BAUDRILLARD, Jean: (1985) </a:t>
            </a:r>
            <a:r>
              <a:rPr lang="es-ES" sz="1200" i="1" dirty="0"/>
              <a:t>El sistema de los objetos</a:t>
            </a:r>
            <a:r>
              <a:rPr lang="es-ES" sz="1200" dirty="0"/>
              <a:t>, México, Siglo XXI </a:t>
            </a:r>
          </a:p>
          <a:p>
            <a:pPr>
              <a:buNone/>
            </a:pPr>
            <a:r>
              <a:rPr lang="es-ES" sz="1200" dirty="0"/>
              <a:t>               VASQUEZ ROCCA, Adolfo: (2007) </a:t>
            </a:r>
            <a:r>
              <a:rPr lang="es-ES" sz="1200" i="1" dirty="0" err="1"/>
              <a:t>Baudrillard</a:t>
            </a:r>
            <a:r>
              <a:rPr lang="es-ES" sz="1200" i="1" dirty="0"/>
              <a:t>. Cultura, simulacro y régimen de mortandad en el  sistema de los objetos </a:t>
            </a:r>
            <a:r>
              <a:rPr lang="es-ES" sz="1200" dirty="0"/>
              <a:t>en   “Nómadas”.      Revista Crítica de Ciencias sociales y Jurídicas. 16 Publicación Virtual de la Universidad Complutense de Madrid.</a:t>
            </a:r>
          </a:p>
          <a:p>
            <a:pPr>
              <a:buNone/>
            </a:pPr>
            <a:endParaRPr lang="es-ES" sz="1200" dirty="0"/>
          </a:p>
          <a:p>
            <a:pPr>
              <a:buNone/>
            </a:pPr>
            <a:r>
              <a:rPr lang="es-ES" sz="1200" dirty="0"/>
              <a:t>Edición de la obra: </a:t>
            </a:r>
            <a:r>
              <a:rPr lang="es-ES" sz="1200" dirty="0" err="1"/>
              <a:t>Bret</a:t>
            </a:r>
            <a:r>
              <a:rPr lang="es-ES" sz="1200" dirty="0"/>
              <a:t> Easton Ellis (2000) </a:t>
            </a:r>
            <a:r>
              <a:rPr lang="es-ES" sz="1200" i="1" dirty="0"/>
              <a:t>American </a:t>
            </a:r>
            <a:r>
              <a:rPr lang="es-ES" sz="1200" i="1" dirty="0" err="1"/>
              <a:t>Psycho</a:t>
            </a:r>
            <a:r>
              <a:rPr lang="es-ES" sz="1200" dirty="0"/>
              <a:t>. Madrid. Punto de lectura. </a:t>
            </a:r>
            <a:r>
              <a:rPr lang="es-ES" sz="1200" dirty="0" err="1"/>
              <a:t>Trad</a:t>
            </a:r>
            <a:r>
              <a:rPr lang="es-ES" sz="1200" dirty="0"/>
              <a:t>: Mariano Antolín Rato</a:t>
            </a:r>
          </a:p>
          <a:p>
            <a:pPr>
              <a:buNone/>
            </a:pPr>
            <a:r>
              <a:rPr lang="es-ES" sz="1800" b="1" dirty="0"/>
              <a:t>          El encanto de las mercancías aparece como nuestro paisaje natural;  allí nos reconocemos y nos encontramos con «nosotros mismos», con nuestros ensueños de poder y ubicuidad, con nuestras obsesiones y fantasías. </a:t>
            </a:r>
          </a:p>
          <a:p>
            <a:pPr>
              <a:buNone/>
            </a:pPr>
            <a:r>
              <a:rPr lang="es-ES" sz="1800" b="1" dirty="0"/>
              <a:t>           El carácter distintivo del </a:t>
            </a:r>
            <a:r>
              <a:rPr lang="es-ES" sz="1800" b="1" i="1" dirty="0"/>
              <a:t>American </a:t>
            </a:r>
            <a:r>
              <a:rPr lang="es-ES" sz="1800" b="1" i="1" dirty="0" err="1"/>
              <a:t>way</a:t>
            </a:r>
            <a:r>
              <a:rPr lang="es-ES" sz="1800" b="1" i="1" dirty="0"/>
              <a:t> of </a:t>
            </a:r>
            <a:r>
              <a:rPr lang="es-ES" sz="1800" b="1" i="1" dirty="0" err="1"/>
              <a:t>life</a:t>
            </a:r>
            <a:r>
              <a:rPr lang="es-ES" sz="1800" b="1" dirty="0"/>
              <a:t>, se escenifica en las formas del distanciamiento, en las inclinaciones destructivas que yacen bajo el optimismo americano, en la decadencia del capitalismo tardío en la tierra de las oportunidades, del </a:t>
            </a:r>
            <a:r>
              <a:rPr lang="es-ES" sz="1800" b="1" i="1" dirty="0" err="1"/>
              <a:t>american</a:t>
            </a:r>
            <a:r>
              <a:rPr lang="es-ES" sz="1800" b="1" i="1" dirty="0"/>
              <a:t> </a:t>
            </a:r>
            <a:r>
              <a:rPr lang="es-ES" sz="1800" b="1" i="1" dirty="0" err="1"/>
              <a:t>dream</a:t>
            </a:r>
            <a:r>
              <a:rPr lang="es-ES" sz="1800" b="1" i="1" dirty="0"/>
              <a:t> </a:t>
            </a:r>
            <a:r>
              <a:rPr lang="es-ES" sz="1800" b="1" dirty="0"/>
              <a:t>devenido en banalidad e indiferencia.</a:t>
            </a:r>
          </a:p>
          <a:p>
            <a:pPr>
              <a:buNone/>
            </a:pPr>
            <a:r>
              <a:rPr lang="es-ES" sz="1800" b="1" dirty="0"/>
              <a:t>           La pasión de un mundo encantado es sustituida por el éxtasis de las imágenes, por la saturación informativa, por la frialdad de un mundo desencantado. </a:t>
            </a:r>
          </a:p>
          <a:p>
            <a:pPr>
              <a:buNone/>
            </a:pPr>
            <a:r>
              <a:rPr lang="es-ES" sz="1800" b="1" dirty="0"/>
              <a:t>            En su libro </a:t>
            </a:r>
            <a:r>
              <a:rPr lang="es-ES" sz="1800" b="1" i="1" dirty="0"/>
              <a:t>El sistema de los objetos </a:t>
            </a:r>
            <a:r>
              <a:rPr lang="es-ES" sz="1800" b="1" dirty="0" err="1"/>
              <a:t>Baudrillard</a:t>
            </a:r>
            <a:r>
              <a:rPr lang="es-ES" sz="1800" b="1" dirty="0"/>
              <a:t> sostiene que el entramado ideológico del sistema de los objetos se asienta en dos principios : el principio personalizador, que se articula como democratización del consumo de modelos por la vía de la </a:t>
            </a:r>
            <a:r>
              <a:rPr lang="es-ES" sz="1800" b="1" dirty="0" err="1"/>
              <a:t>serialidad</a:t>
            </a:r>
            <a:r>
              <a:rPr lang="es-ES" sz="1800" b="1" dirty="0"/>
              <a:t> y la ética novedosa del crédito y la acumulación no productiva.</a:t>
            </a:r>
          </a:p>
        </p:txBody>
      </p:sp>
    </p:spTree>
    <p:extLst>
      <p:ext uri="{BB962C8B-B14F-4D97-AF65-F5344CB8AC3E}">
        <p14:creationId xmlns:p14="http://schemas.microsoft.com/office/powerpoint/2010/main" val="267247431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5" name="2 Marcador de contenido"/>
          <p:cNvSpPr>
            <a:spLocks noGrp="1"/>
          </p:cNvSpPr>
          <p:nvPr>
            <p:ph idx="4294967295"/>
          </p:nvPr>
        </p:nvSpPr>
        <p:spPr>
          <a:xfrm>
            <a:off x="1524000" y="0"/>
            <a:ext cx="9144000" cy="6858000"/>
          </a:xfrm>
        </p:spPr>
        <p:txBody>
          <a:bodyPr>
            <a:normAutofit fontScale="92500" lnSpcReduction="10000"/>
          </a:bodyPr>
          <a:lstStyle/>
          <a:p>
            <a:r>
              <a:rPr lang="es-MX" sz="1200" b="1" u="sng" dirty="0"/>
              <a:t>2 ASPECTO ESTÉTICO-ARTÍSTICO</a:t>
            </a:r>
            <a:endParaRPr lang="es-ES" sz="1200" b="1" u="sng" dirty="0"/>
          </a:p>
          <a:p>
            <a:pPr>
              <a:buFontTx/>
              <a:buNone/>
            </a:pPr>
            <a:r>
              <a:rPr lang="es-MX" sz="1200" dirty="0"/>
              <a:t> </a:t>
            </a:r>
            <a:endParaRPr lang="es-ES" sz="1200" dirty="0"/>
          </a:p>
          <a:p>
            <a:pPr>
              <a:buNone/>
            </a:pPr>
            <a:r>
              <a:rPr lang="es-MX" sz="1200" b="1" dirty="0"/>
              <a:t>-En arquitectura el ideal estético                                                             -El ideal consiste en reciclar lo viejo .</a:t>
            </a:r>
            <a:endParaRPr lang="es-ES" sz="1200" b="1" dirty="0"/>
          </a:p>
          <a:p>
            <a:pPr>
              <a:buFontTx/>
              <a:buNone/>
            </a:pPr>
            <a:r>
              <a:rPr lang="es-MX" sz="1200" b="1" dirty="0"/>
              <a:t>consiste en derrumbar                                                                                 </a:t>
            </a:r>
            <a:r>
              <a:rPr lang="es-MX" sz="1200" b="1" dirty="0" err="1"/>
              <a:t>Ej</a:t>
            </a:r>
            <a:r>
              <a:rPr lang="es-MX" sz="1200" b="1" dirty="0"/>
              <a:t>: Puerto Madero</a:t>
            </a:r>
            <a:endParaRPr lang="es-ES" sz="1200" b="1" dirty="0"/>
          </a:p>
          <a:p>
            <a:pPr>
              <a:buFontTx/>
              <a:buNone/>
            </a:pPr>
            <a:r>
              <a:rPr lang="es-MX" sz="1200" b="1" dirty="0"/>
              <a:t>Lo viejo para construir lo nuevo.</a:t>
            </a:r>
            <a:endParaRPr lang="es-ES" sz="1200" b="1" dirty="0"/>
          </a:p>
          <a:p>
            <a:pPr>
              <a:buFontTx/>
              <a:buNone/>
            </a:pPr>
            <a:r>
              <a:rPr lang="es-MX" sz="1200" b="1" dirty="0" err="1"/>
              <a:t>Ej</a:t>
            </a:r>
            <a:r>
              <a:rPr lang="es-MX" sz="1200" b="1" dirty="0"/>
              <a:t>: el edificio de Obras                                                                               -Predominio de lo ornamental y </a:t>
            </a:r>
            <a:endParaRPr lang="es-ES" sz="1200" b="1" dirty="0"/>
          </a:p>
          <a:p>
            <a:pPr>
              <a:buFontTx/>
              <a:buNone/>
            </a:pPr>
            <a:r>
              <a:rPr lang="es-MX" sz="1200" b="1" dirty="0"/>
              <a:t>Sanitarias o la </a:t>
            </a:r>
            <a:r>
              <a:rPr lang="es-MX" sz="1200" b="1" dirty="0" err="1"/>
              <a:t>parquización</a:t>
            </a:r>
            <a:r>
              <a:rPr lang="es-MX" sz="1200" b="1" dirty="0"/>
              <a:t>                                                                       fatuo (columnas, vigas, arcos,</a:t>
            </a:r>
            <a:endParaRPr lang="es-ES" sz="1200" b="1" dirty="0"/>
          </a:p>
          <a:p>
            <a:pPr>
              <a:buFontTx/>
              <a:buNone/>
            </a:pPr>
            <a:r>
              <a:rPr lang="es-MX" sz="1200" b="1" dirty="0"/>
              <a:t>y edificación en Bs. As.                                                                               mármoles falsos)</a:t>
            </a:r>
            <a:endParaRPr lang="es-ES" sz="1200" b="1" dirty="0"/>
          </a:p>
          <a:p>
            <a:pPr>
              <a:buFontTx/>
              <a:buNone/>
            </a:pPr>
            <a:r>
              <a:rPr lang="es-MX" sz="1200" b="1" dirty="0"/>
              <a:t>con motivo del centenario de la                                                            - Estilo “</a:t>
            </a:r>
            <a:r>
              <a:rPr lang="es-MX" sz="1200" b="1" dirty="0" err="1"/>
              <a:t>kitch</a:t>
            </a:r>
            <a:r>
              <a:rPr lang="es-MX" sz="1200" b="1" dirty="0"/>
              <a:t>” (antes, de mal gusto).</a:t>
            </a:r>
            <a:endParaRPr lang="es-ES" sz="1200" b="1" dirty="0"/>
          </a:p>
          <a:p>
            <a:pPr>
              <a:buFontTx/>
              <a:buNone/>
            </a:pPr>
            <a:r>
              <a:rPr lang="es-MX" sz="1200" b="1" dirty="0"/>
              <a:t>Revolución de Mayo                                                                                  Aparece en arquitectura</a:t>
            </a:r>
            <a:endParaRPr lang="es-ES" sz="1200" b="1" dirty="0"/>
          </a:p>
          <a:p>
            <a:pPr>
              <a:buFontTx/>
              <a:buNone/>
            </a:pPr>
            <a:r>
              <a:rPr lang="es-MX" sz="1200" b="1" dirty="0"/>
              <a:t>(1910).                                                                                                           y se extiende a otras áreas </a:t>
            </a:r>
            <a:endParaRPr lang="es-ES" sz="1200" b="1" dirty="0"/>
          </a:p>
          <a:p>
            <a:pPr>
              <a:buFontTx/>
              <a:buNone/>
            </a:pPr>
            <a:r>
              <a:rPr lang="es-ES" sz="1200" b="1" dirty="0"/>
              <a:t>     </a:t>
            </a:r>
            <a:r>
              <a:rPr lang="es-MX" sz="1200" b="1" dirty="0"/>
              <a:t>                                                                                                                   (decoración, moda,).</a:t>
            </a:r>
          </a:p>
          <a:p>
            <a:pPr>
              <a:buNone/>
            </a:pPr>
            <a:r>
              <a:rPr lang="es-MX" sz="1200" b="1" dirty="0"/>
              <a:t>- Arte y literatura de élite.                                                                    – Deconstrucción y recomposición.</a:t>
            </a:r>
            <a:endParaRPr lang="es-ES" sz="1200" b="1" dirty="0"/>
          </a:p>
          <a:p>
            <a:pPr>
              <a:buFontTx/>
              <a:buNone/>
            </a:pPr>
            <a:r>
              <a:rPr lang="es-MX" sz="1200" b="1" dirty="0"/>
              <a:t>  Rigor formal.                                                                                            “Collage”: unión de   partes heterogéneas.                                                                                                             </a:t>
            </a:r>
            <a:endParaRPr lang="es-ES" sz="1200" b="1" dirty="0"/>
          </a:p>
          <a:p>
            <a:pPr>
              <a:buFontTx/>
              <a:buNone/>
            </a:pPr>
            <a:r>
              <a:rPr lang="es-MX" sz="1200" b="1" dirty="0"/>
              <a:t>                                                                                                                   -  </a:t>
            </a:r>
            <a:r>
              <a:rPr lang="es-MX" sz="1200" b="1" dirty="0" err="1"/>
              <a:t>Indiferenciación</a:t>
            </a:r>
            <a:r>
              <a:rPr lang="es-MX" sz="1200" b="1" dirty="0"/>
              <a:t> de arte y cultura de masas.                                </a:t>
            </a:r>
            <a:endParaRPr lang="es-ES" sz="1200" b="1" dirty="0"/>
          </a:p>
          <a:p>
            <a:pPr>
              <a:buFontTx/>
              <a:buNone/>
            </a:pPr>
            <a:r>
              <a:rPr lang="es-MX" sz="1200" b="1" dirty="0"/>
              <a:t>                                                                                                                   -  El arte pierde su capacidad revolucionaria o escandalizadora.                                                                     </a:t>
            </a:r>
            <a:endParaRPr lang="es-ES" sz="1200" b="1" dirty="0"/>
          </a:p>
          <a:p>
            <a:pPr>
              <a:buFontTx/>
              <a:buNone/>
            </a:pPr>
            <a:r>
              <a:rPr lang="es-MX" sz="1200" b="1" dirty="0"/>
              <a:t>                                                                                                                    -  Gran influencia del videoclip</a:t>
            </a:r>
            <a:r>
              <a:rPr lang="es-ES_tradnl" sz="1200" b="1" dirty="0"/>
              <a:t> en TV y cine (“JFK”- “</a:t>
            </a:r>
            <a:r>
              <a:rPr lang="es-ES_tradnl" sz="1200" b="1" dirty="0" err="1"/>
              <a:t>The</a:t>
            </a:r>
            <a:r>
              <a:rPr lang="es-ES_tradnl" sz="1200" b="1" dirty="0"/>
              <a:t> Wall”)</a:t>
            </a:r>
            <a:endParaRPr lang="es-ES" sz="1200" b="1" dirty="0"/>
          </a:p>
          <a:p>
            <a:pPr>
              <a:buFontTx/>
              <a:buNone/>
            </a:pPr>
            <a:r>
              <a:rPr lang="es-ES_tradnl" sz="1200" b="1" dirty="0"/>
              <a:t>                                                                                                                       </a:t>
            </a:r>
            <a:r>
              <a:rPr lang="es-MX" sz="1200" b="1" dirty="0"/>
              <a:t>a través de técnicas de collage, superposiciones, fusiones, </a:t>
            </a:r>
            <a:endParaRPr lang="es-ES" sz="1200" b="1" dirty="0"/>
          </a:p>
          <a:p>
            <a:pPr>
              <a:buFontTx/>
              <a:buNone/>
            </a:pPr>
            <a:r>
              <a:rPr lang="es-MX" sz="1200" b="1" dirty="0"/>
              <a:t>                                                                                                                       disoluciones, fragmentaciones, poco texto y gran velocidad de edición.</a:t>
            </a:r>
            <a:endParaRPr lang="es-ES" sz="1200" b="1" dirty="0"/>
          </a:p>
          <a:p>
            <a:pPr>
              <a:buFontTx/>
              <a:buNone/>
            </a:pPr>
            <a:r>
              <a:rPr lang="es-MX" sz="1200" b="1" dirty="0"/>
              <a:t>                                                                        </a:t>
            </a:r>
            <a:endParaRPr lang="es-ES" sz="1200" b="1" dirty="0"/>
          </a:p>
          <a:p>
            <a:pPr>
              <a:buFontTx/>
              <a:buNone/>
            </a:pPr>
            <a:r>
              <a:rPr lang="es-MX" sz="1200" b="1" dirty="0"/>
              <a:t>                                                                       </a:t>
            </a:r>
            <a:endParaRPr lang="es-ES" sz="1200" b="1" dirty="0"/>
          </a:p>
          <a:p>
            <a:pPr>
              <a:buFontTx/>
              <a:buNone/>
            </a:pPr>
            <a:r>
              <a:rPr lang="es-MX" sz="1200" b="1" dirty="0"/>
              <a:t>                                                                       </a:t>
            </a:r>
            <a:br>
              <a:rPr lang="es-ES" sz="1200" dirty="0"/>
            </a:br>
            <a:r>
              <a:rPr lang="es-MX" sz="1400" b="1" dirty="0"/>
              <a:t>Fugacidad de la imagen, los productos, los servicios y del hombre (rápidamente descartable, fácilmente sustituible).</a:t>
            </a:r>
            <a:r>
              <a:rPr lang="es-ES" sz="1200" dirty="0"/>
              <a:t> </a:t>
            </a:r>
            <a:r>
              <a:rPr lang="es-ES" sz="1200" b="1" dirty="0"/>
              <a:t>Estallido de las tecnologías audiovisuales   </a:t>
            </a:r>
          </a:p>
          <a:p>
            <a:pPr>
              <a:buFontTx/>
              <a:buNone/>
            </a:pPr>
            <a:endParaRPr lang="es-ES" sz="1200" b="1" dirty="0"/>
          </a:p>
          <a:p>
            <a:pPr>
              <a:buFontTx/>
              <a:buNone/>
            </a:pPr>
            <a:endParaRPr lang="es-ES" sz="1200" b="1" dirty="0"/>
          </a:p>
          <a:p>
            <a:pPr>
              <a:buFontTx/>
              <a:buNone/>
            </a:pPr>
            <a:r>
              <a:rPr lang="es-ES" sz="1200" b="1" dirty="0">
                <a:solidFill>
                  <a:srgbClr val="FF0000"/>
                </a:solidFill>
              </a:rPr>
              <a:t>               </a:t>
            </a:r>
            <a:endParaRPr lang="es-ES" sz="1200" b="1" dirty="0"/>
          </a:p>
          <a:p>
            <a:endParaRPr lang="es-ES" sz="1200" dirty="0"/>
          </a:p>
        </p:txBody>
      </p:sp>
      <p:sp>
        <p:nvSpPr>
          <p:cNvPr id="15" name="14 Cerrar llave"/>
          <p:cNvSpPr/>
          <p:nvPr/>
        </p:nvSpPr>
        <p:spPr>
          <a:xfrm rot="5400000">
            <a:off x="7229227" y="3000397"/>
            <a:ext cx="428625" cy="4286280"/>
          </a:xfrm>
          <a:prstGeom prst="rightBrace">
            <a:avLst/>
          </a:prstGeom>
          <a:ln w="19050">
            <a:solidFill>
              <a:srgbClr val="C00000"/>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s-ES"/>
          </a:p>
        </p:txBody>
      </p:sp>
      <p:cxnSp>
        <p:nvCxnSpPr>
          <p:cNvPr id="8" name="7 Conector recto de flecha"/>
          <p:cNvCxnSpPr/>
          <p:nvPr/>
        </p:nvCxnSpPr>
        <p:spPr>
          <a:xfrm rot="5400000">
            <a:off x="5703885" y="6107131"/>
            <a:ext cx="642942" cy="1588"/>
          </a:xfrm>
          <a:prstGeom prst="straightConnector1">
            <a:avLst/>
          </a:prstGeom>
          <a:ln w="19050">
            <a:solidFill>
              <a:srgbClr val="C00000"/>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7714943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9" name="2 Marcador de contenido"/>
          <p:cNvSpPr>
            <a:spLocks noGrp="1"/>
          </p:cNvSpPr>
          <p:nvPr>
            <p:ph idx="4294967295"/>
          </p:nvPr>
        </p:nvSpPr>
        <p:spPr>
          <a:xfrm>
            <a:off x="1524001" y="0"/>
            <a:ext cx="9144000" cy="6858000"/>
          </a:xfrm>
        </p:spPr>
        <p:txBody>
          <a:bodyPr>
            <a:normAutofit fontScale="92500" lnSpcReduction="10000"/>
          </a:bodyPr>
          <a:lstStyle/>
          <a:p>
            <a:r>
              <a:rPr lang="es-MX" sz="1400" b="1" u="sng" dirty="0"/>
              <a:t>ESTALLIDO DE LAS TECNOLOGÍAS AUDIOVISUALES:</a:t>
            </a:r>
            <a:r>
              <a:rPr lang="es-ES" sz="1400" b="1" dirty="0">
                <a:solidFill>
                  <a:srgbClr val="FF0000"/>
                </a:solidFill>
              </a:rPr>
              <a:t> </a:t>
            </a:r>
          </a:p>
          <a:p>
            <a:r>
              <a:rPr lang="es-MX" sz="1400" b="1" dirty="0"/>
              <a:t>-Predominio de la imagen por sobre el texto y el contenido</a:t>
            </a:r>
            <a:endParaRPr lang="es-ES" sz="1400" b="1" dirty="0"/>
          </a:p>
          <a:p>
            <a:r>
              <a:rPr lang="es-MX" sz="1400" b="1" dirty="0"/>
              <a:t>-Televisión omnipresente. </a:t>
            </a:r>
            <a:endParaRPr lang="es-ES" sz="1400" b="1" dirty="0"/>
          </a:p>
          <a:p>
            <a:r>
              <a:rPr lang="es-MX" sz="1400" b="1" dirty="0"/>
              <a:t>- Realidades hechas  para ser televisadas. </a:t>
            </a:r>
            <a:endParaRPr lang="es-ES" sz="1400" b="1" dirty="0"/>
          </a:p>
          <a:p>
            <a:r>
              <a:rPr lang="es-MX" sz="1400" b="1" u="sng" dirty="0"/>
              <a:t>IMPERIO DE LA IMAGEN:   </a:t>
            </a:r>
            <a:endParaRPr lang="es-ES" sz="1400" b="1" u="sng" dirty="0"/>
          </a:p>
          <a:p>
            <a:r>
              <a:rPr lang="es-MX" sz="1400" b="1" dirty="0"/>
              <a:t>- Fugacidad, vertiginosidad y efectividad de la imagen para producir un rápido impacto que determine conductas (generalmente relacionados a fomentar algún tipo de consumo).</a:t>
            </a:r>
            <a:endParaRPr lang="es-ES" sz="1400" b="1" dirty="0"/>
          </a:p>
          <a:p>
            <a:r>
              <a:rPr lang="es-MX" sz="1400" b="1" dirty="0"/>
              <a:t>-Multiplicación del espectáculo visual: TV por cable, internet, pantallas gigantes, videos, etc.</a:t>
            </a:r>
            <a:endParaRPr lang="es-ES" sz="1400" b="1" dirty="0"/>
          </a:p>
          <a:p>
            <a:r>
              <a:rPr lang="es-MX" sz="1400" b="1" u="sng" dirty="0"/>
              <a:t>ATOMIZACIÓN DE LA IMAGEN</a:t>
            </a:r>
            <a:r>
              <a:rPr lang="es-MX" sz="1400" b="1" dirty="0"/>
              <a:t>: - a través del videoclip, el zapping, la publicidad</a:t>
            </a:r>
          </a:p>
          <a:p>
            <a:pPr>
              <a:buNone/>
            </a:pPr>
            <a:endParaRPr lang="es-MX" sz="1400" b="1" dirty="0"/>
          </a:p>
          <a:p>
            <a:r>
              <a:rPr lang="es-ES" sz="1400" b="1" u="sng" dirty="0"/>
              <a:t>El imperio de la imagen y la saturación objetual</a:t>
            </a:r>
            <a:r>
              <a:rPr lang="es-ES" sz="1400" b="1" dirty="0"/>
              <a:t>: La fragmentación de las imágenes construye una estética abstracta y laberíntica, en el que cada fragmento opera independiente pero, a su vez, queda encadenado al continuo temporal de un instante narrativo único.</a:t>
            </a:r>
          </a:p>
          <a:p>
            <a:r>
              <a:rPr lang="es-ES" sz="1400" b="1" u="sng" dirty="0"/>
              <a:t>Imágenes en movimiento</a:t>
            </a:r>
            <a:r>
              <a:rPr lang="es-ES" sz="1400" b="1" dirty="0"/>
              <a:t>: </a:t>
            </a:r>
            <a:r>
              <a:rPr lang="es-ES" sz="1400" dirty="0"/>
              <a:t>“La estación del Metro de Tokio, súper-carreteras, aviones supersónicos, televisores de cristal líquido, nano-ordenadores, y otros tantos accesorios nos implantan una aceleración a la manera de otras tantas prótesis tecnológicas.” (VASQUEZ ROCCA, Adolfo s/ref. bibliográfica)</a:t>
            </a:r>
          </a:p>
          <a:p>
            <a:pPr>
              <a:buNone/>
            </a:pPr>
            <a:endParaRPr lang="es-ES" sz="1400" b="1" dirty="0"/>
          </a:p>
          <a:p>
            <a:pPr>
              <a:buFontTx/>
              <a:buNone/>
            </a:pPr>
            <a:r>
              <a:rPr lang="es-MX" sz="1400" dirty="0"/>
              <a:t>                                                                                                </a:t>
            </a:r>
            <a:r>
              <a:rPr lang="es-ES" sz="1400" dirty="0"/>
              <a:t>    </a:t>
            </a:r>
          </a:p>
          <a:p>
            <a:pPr algn="ctr"/>
            <a:r>
              <a:rPr lang="es-MX" sz="1400" b="1" u="sng" dirty="0"/>
              <a:t>Apunta a generar un espectador pasivo, menos crítico y más consumidor</a:t>
            </a:r>
            <a:endParaRPr lang="es-ES" sz="1400" b="1" u="sng" dirty="0"/>
          </a:p>
          <a:p>
            <a:pPr>
              <a:buFontTx/>
              <a:buNone/>
            </a:pPr>
            <a:endParaRPr lang="es-ES" sz="1400" b="1" u="sng" dirty="0"/>
          </a:p>
          <a:p>
            <a:r>
              <a:rPr lang="es-MX" sz="1400" b="1" u="sng" dirty="0"/>
              <a:t>LENGUAJE</a:t>
            </a:r>
            <a:endParaRPr lang="es-ES" sz="1400" b="1" u="sng" dirty="0"/>
          </a:p>
          <a:p>
            <a:r>
              <a:rPr lang="es-MX" sz="1400" b="1" i="1" dirty="0"/>
              <a:t>Palabras propias de la modernidad:</a:t>
            </a:r>
            <a:r>
              <a:rPr lang="es-MX" sz="1400" i="1" dirty="0"/>
              <a:t> ideal, progreso, proyecto</a:t>
            </a:r>
            <a:endParaRPr lang="es-ES" sz="1400" dirty="0"/>
          </a:p>
          <a:p>
            <a:r>
              <a:rPr lang="es-MX" sz="1400" b="1" i="1" dirty="0"/>
              <a:t>Palabras propias de la posmodernidad:</a:t>
            </a:r>
            <a:r>
              <a:rPr lang="es-MX" sz="1400" i="1" dirty="0"/>
              <a:t> ya, reciclaje, </a:t>
            </a:r>
            <a:r>
              <a:rPr lang="es-MX" sz="1400" i="1" dirty="0" err="1"/>
              <a:t>rélax</a:t>
            </a:r>
            <a:r>
              <a:rPr lang="es-MX" sz="1400" i="1" dirty="0"/>
              <a:t>, descartable, consumo, fin de la historia.</a:t>
            </a:r>
            <a:endParaRPr lang="es-ES" sz="1400" dirty="0"/>
          </a:p>
          <a:p>
            <a:pPr>
              <a:buFontTx/>
              <a:buNone/>
            </a:pPr>
            <a:endParaRPr lang="es-ES" sz="1200" dirty="0"/>
          </a:p>
          <a:p>
            <a:pPr>
              <a:buFontTx/>
              <a:buNone/>
            </a:pPr>
            <a:r>
              <a:rPr lang="es-MX" sz="1200" b="1" dirty="0"/>
              <a:t>                                                                                </a:t>
            </a:r>
            <a:endParaRPr lang="es-ES" sz="1200" b="1" dirty="0"/>
          </a:p>
          <a:p>
            <a:pPr>
              <a:buFontTx/>
              <a:buNone/>
            </a:pPr>
            <a:r>
              <a:rPr lang="es-MX" sz="1200" b="1" dirty="0"/>
              <a:t>                                                                                 </a:t>
            </a:r>
            <a:endParaRPr lang="es-ES" sz="1200" b="1" dirty="0"/>
          </a:p>
          <a:p>
            <a:pPr>
              <a:buFontTx/>
              <a:buNone/>
            </a:pPr>
            <a:endParaRPr lang="es-ES" sz="1200" dirty="0"/>
          </a:p>
          <a:p>
            <a:pPr>
              <a:buFontTx/>
              <a:buNone/>
            </a:pPr>
            <a:endParaRPr lang="es-ES" sz="1200" dirty="0"/>
          </a:p>
        </p:txBody>
      </p:sp>
      <p:cxnSp>
        <p:nvCxnSpPr>
          <p:cNvPr id="4" name="3 Conector recto de flecha"/>
          <p:cNvCxnSpPr/>
          <p:nvPr/>
        </p:nvCxnSpPr>
        <p:spPr>
          <a:xfrm rot="5400000">
            <a:off x="5703885" y="4178305"/>
            <a:ext cx="500066" cy="1588"/>
          </a:xfrm>
          <a:prstGeom prst="straightConnector1">
            <a:avLst/>
          </a:prstGeom>
          <a:ln w="19050">
            <a:solidFill>
              <a:srgbClr val="C00000"/>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58326822"/>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358</TotalTime>
  <Words>10561</Words>
  <Application>Microsoft Office PowerPoint</Application>
  <PresentationFormat>Panorámica</PresentationFormat>
  <Paragraphs>463</Paragraphs>
  <Slides>38</Slides>
  <Notes>0</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38</vt:i4>
      </vt:variant>
    </vt:vector>
  </HeadingPairs>
  <TitlesOfParts>
    <vt:vector size="44" baseType="lpstr">
      <vt:lpstr>Aparajita</vt:lpstr>
      <vt:lpstr>Arial</vt:lpstr>
      <vt:lpstr>Calibri</vt:lpstr>
      <vt:lpstr>Calibri Light</vt:lpstr>
      <vt:lpstr>Times New Roman</vt:lpstr>
      <vt:lpstr>Tema de Office</vt:lpstr>
      <vt:lpstr>MODERNIDAD Y POSMODERNIDAD </vt:lpstr>
      <vt:lpstr>Presentación de PowerPoint</vt:lpstr>
      <vt:lpstr>Presentación de PowerPoint</vt:lpstr>
      <vt:lpstr>Presentación de PowerPoint</vt:lpstr>
      <vt:lpstr>Presentación de PowerPoint</vt:lpstr>
      <vt:lpstr>Presentación de PowerPoint</vt:lpstr>
      <vt:lpstr> La exacerbación del individualismo posmoderno </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Bret Easton Ellis (Los Ángeles, 1964)</vt:lpstr>
      <vt:lpstr>Presentación de PowerPoint</vt:lpstr>
      <vt:lpstr>Presentación de PowerPoint</vt:lpstr>
      <vt:lpstr>Presentación de PowerPoint</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Usuario</dc:creator>
  <cp:lastModifiedBy>Carina</cp:lastModifiedBy>
  <cp:revision>7</cp:revision>
  <dcterms:created xsi:type="dcterms:W3CDTF">2018-08-04T13:30:13Z</dcterms:created>
  <dcterms:modified xsi:type="dcterms:W3CDTF">2024-08-22T20:04:00Z</dcterms:modified>
</cp:coreProperties>
</file>