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2" r:id="rId2"/>
    <p:sldId id="273" r:id="rId3"/>
    <p:sldId id="260" r:id="rId4"/>
    <p:sldId id="275" r:id="rId5"/>
    <p:sldId id="277" r:id="rId6"/>
    <p:sldId id="285" r:id="rId7"/>
    <p:sldId id="286" r:id="rId8"/>
    <p:sldId id="278" r:id="rId9"/>
    <p:sldId id="279" r:id="rId10"/>
    <p:sldId id="280" r:id="rId11"/>
    <p:sldId id="276" r:id="rId12"/>
    <p:sldId id="274" r:id="rId13"/>
    <p:sldId id="287" r:id="rId14"/>
    <p:sldId id="288" r:id="rId15"/>
    <p:sldId id="289" r:id="rId16"/>
    <p:sldId id="293" r:id="rId17"/>
    <p:sldId id="291" r:id="rId18"/>
    <p:sldId id="290" r:id="rId19"/>
    <p:sldId id="296" r:id="rId20"/>
    <p:sldId id="292" r:id="rId21"/>
    <p:sldId id="294" r:id="rId22"/>
    <p:sldId id="295" r:id="rId23"/>
    <p:sldId id="297" r:id="rId24"/>
    <p:sldId id="298" r:id="rId25"/>
    <p:sldId id="299" r:id="rId26"/>
    <p:sldId id="300" r:id="rId27"/>
    <p:sldId id="301" r:id="rId28"/>
    <p:sldId id="302" r:id="rId29"/>
    <p:sldId id="305" r:id="rId30"/>
    <p:sldId id="303" r:id="rId3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1CE79913-3181-4185-B58E-F352A6DD445A}" type="datetimeFigureOut">
              <a:rPr lang="es-AR" smtClean="0"/>
              <a:t>13/8/2024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28C64AE-9A35-4721-A20F-C4B460A90BDB}" type="slidenum">
              <a:rPr lang="es-AR" smtClean="0"/>
              <a:t>‹Nº›</a:t>
            </a:fld>
            <a:endParaRPr lang="es-A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E79913-3181-4185-B58E-F352A6DD445A}" type="datetimeFigureOut">
              <a:rPr lang="es-AR" smtClean="0"/>
              <a:t>13/8/2024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28C64AE-9A35-4721-A20F-C4B460A90BDB}" type="slidenum">
              <a:rPr lang="es-AR" smtClean="0"/>
              <a:t>‹Nº›</a:t>
            </a:fld>
            <a:endParaRPr lang="es-AR"/>
          </a:p>
        </p:txBody>
      </p:sp>
    </p:spTree>
    <p:extLst>
      <p:ext uri="{BB962C8B-B14F-4D97-AF65-F5344CB8AC3E}">
        <p14:creationId xmlns:p14="http://schemas.microsoft.com/office/powerpoint/2010/main" val="183912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E79913-3181-4185-B58E-F352A6DD445A}" type="datetimeFigureOut">
              <a:rPr lang="es-AR" smtClean="0"/>
              <a:t>13/8/2024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28C64AE-9A35-4721-A20F-C4B460A90BDB}" type="slidenum">
              <a:rPr lang="es-AR" smtClean="0"/>
              <a:t>‹Nº›</a:t>
            </a:fld>
            <a:endParaRPr lang="es-A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97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E79913-3181-4185-B58E-F352A6DD445A}" type="datetimeFigureOut">
              <a:rPr lang="es-AR" smtClean="0"/>
              <a:t>13/8/2024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28C64AE-9A35-4721-A20F-C4B460A90BDB}" type="slidenum">
              <a:rPr lang="es-AR" smtClean="0"/>
              <a:t>‹Nº›</a:t>
            </a:fld>
            <a:endParaRPr lang="es-AR"/>
          </a:p>
        </p:txBody>
      </p:sp>
    </p:spTree>
    <p:extLst>
      <p:ext uri="{BB962C8B-B14F-4D97-AF65-F5344CB8AC3E}">
        <p14:creationId xmlns:p14="http://schemas.microsoft.com/office/powerpoint/2010/main" val="148236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E79913-3181-4185-B58E-F352A6DD445A}" type="datetimeFigureOut">
              <a:rPr lang="es-AR" smtClean="0"/>
              <a:t>13/8/2024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28C64AE-9A35-4721-A20F-C4B460A90BDB}" type="slidenum">
              <a:rPr lang="es-AR" smtClean="0"/>
              <a:t>‹Nº›</a:t>
            </a:fld>
            <a:endParaRPr lang="es-A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41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E79913-3181-4185-B58E-F352A6DD445A}" type="datetimeFigureOut">
              <a:rPr lang="es-AR" smtClean="0"/>
              <a:t>13/8/2024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28C64AE-9A35-4721-A20F-C4B460A90BDB}" type="slidenum">
              <a:rPr lang="es-AR" smtClean="0"/>
              <a:t>‹Nº›</a:t>
            </a:fld>
            <a:endParaRPr lang="es-AR"/>
          </a:p>
        </p:txBody>
      </p:sp>
    </p:spTree>
    <p:extLst>
      <p:ext uri="{BB962C8B-B14F-4D97-AF65-F5344CB8AC3E}">
        <p14:creationId xmlns:p14="http://schemas.microsoft.com/office/powerpoint/2010/main" val="63992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E79913-3181-4185-B58E-F352A6DD445A}" type="datetimeFigureOut">
              <a:rPr lang="es-AR" smtClean="0"/>
              <a:t>13/8/2024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A28C64AE-9A35-4721-A20F-C4B460A90BDB}" type="slidenum">
              <a:rPr lang="es-AR" smtClean="0"/>
              <a:t>‹Nº›</a:t>
            </a:fld>
            <a:endParaRPr lang="es-AR"/>
          </a:p>
        </p:txBody>
      </p:sp>
    </p:spTree>
    <p:extLst>
      <p:ext uri="{BB962C8B-B14F-4D97-AF65-F5344CB8AC3E}">
        <p14:creationId xmlns:p14="http://schemas.microsoft.com/office/powerpoint/2010/main" val="408680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CE79913-3181-4185-B58E-F352A6DD445A}" type="datetimeFigureOut">
              <a:rPr lang="es-AR" smtClean="0"/>
              <a:t>13/8/2024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28C64AE-9A35-4721-A20F-C4B460A90BDB}" type="slidenum">
              <a:rPr lang="es-AR" smtClean="0"/>
              <a:t>‹Nº›</a:t>
            </a:fld>
            <a:endParaRPr lang="es-AR"/>
          </a:p>
        </p:txBody>
      </p:sp>
    </p:spTree>
    <p:extLst>
      <p:ext uri="{BB962C8B-B14F-4D97-AF65-F5344CB8AC3E}">
        <p14:creationId xmlns:p14="http://schemas.microsoft.com/office/powerpoint/2010/main" val="162085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9913-3181-4185-B58E-F352A6DD445A}" type="datetimeFigureOut">
              <a:rPr lang="es-AR" smtClean="0"/>
              <a:t>13/8/2024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A28C64AE-9A35-4721-A20F-C4B460A90BDB}" type="slidenum">
              <a:rPr lang="es-AR" smtClean="0"/>
              <a:t>‹Nº›</a:t>
            </a:fld>
            <a:endParaRPr lang="es-AR"/>
          </a:p>
        </p:txBody>
      </p:sp>
    </p:spTree>
    <p:extLst>
      <p:ext uri="{BB962C8B-B14F-4D97-AF65-F5344CB8AC3E}">
        <p14:creationId xmlns:p14="http://schemas.microsoft.com/office/powerpoint/2010/main" val="22046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CE79913-3181-4185-B58E-F352A6DD445A}" type="datetimeFigureOut">
              <a:rPr lang="es-AR" smtClean="0"/>
              <a:t>13/8/2024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28C64AE-9A35-4721-A20F-C4B460A90BDB}" type="slidenum">
              <a:rPr lang="es-AR" smtClean="0"/>
              <a:t>‹Nº›</a:t>
            </a:fld>
            <a:endParaRPr lang="es-AR"/>
          </a:p>
        </p:txBody>
      </p:sp>
    </p:spTree>
    <p:extLst>
      <p:ext uri="{BB962C8B-B14F-4D97-AF65-F5344CB8AC3E}">
        <p14:creationId xmlns:p14="http://schemas.microsoft.com/office/powerpoint/2010/main" val="128420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CE79913-3181-4185-B58E-F352A6DD445A}" type="datetimeFigureOut">
              <a:rPr lang="es-AR" smtClean="0"/>
              <a:t>13/8/2024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28C64AE-9A35-4721-A20F-C4B460A90BDB}" type="slidenum">
              <a:rPr lang="es-AR" smtClean="0"/>
              <a:t>‹Nº›</a:t>
            </a:fld>
            <a:endParaRPr lang="es-A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12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CE79913-3181-4185-B58E-F352A6DD445A}" type="datetimeFigureOut">
              <a:rPr lang="es-AR" smtClean="0"/>
              <a:t>13/8/2024</a:t>
            </a:fld>
            <a:endParaRPr lang="es-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8C64AE-9A35-4721-A20F-C4B460A90BDB}" type="slidenum">
              <a:rPr lang="es-AR" smtClean="0"/>
              <a:t>‹Nº›</a:t>
            </a:fld>
            <a:endParaRPr lang="es-A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4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ho.int/publications/i/item/global-public-health-strategies" TargetMode="External"/><Relationship Id="rId2" Type="http://schemas.openxmlformats.org/officeDocument/2006/relationships/hyperlink" Target="https://msp.gob/documentos/2021-0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p/CNfo" TargetMode="External"/><Relationship Id="rId2" Type="http://schemas.openxmlformats.org/officeDocument/2006/relationships/hyperlink" Target="https://es.wikipedia.org/wiki/Historia_del_art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4960137"/>
            <a:ext cx="8229600" cy="1463040"/>
          </a:xfrm>
        </p:spPr>
        <p:txBody>
          <a:bodyPr/>
          <a:lstStyle/>
          <a:p>
            <a:r>
              <a:rPr lang="es-ES" dirty="0"/>
              <a:t>Cómo dar cientificidad al escrito</a:t>
            </a:r>
            <a:endParaRPr lang="es-AR"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094"/>
            <a:ext cx="12286129" cy="5661212"/>
          </a:xfrm>
          <a:prstGeom prst="rect">
            <a:avLst/>
          </a:prstGeom>
        </p:spPr>
      </p:pic>
    </p:spTree>
    <p:extLst>
      <p:ext uri="{BB962C8B-B14F-4D97-AF65-F5344CB8AC3E}">
        <p14:creationId xmlns:p14="http://schemas.microsoft.com/office/powerpoint/2010/main" val="131261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Citas en bloque - Ejemplo 2</a:t>
            </a:r>
            <a:endParaRPr lang="es-AR" dirty="0"/>
          </a:p>
        </p:txBody>
      </p:sp>
      <p:sp>
        <p:nvSpPr>
          <p:cNvPr id="3" name="Marcador de contenido 2"/>
          <p:cNvSpPr>
            <a:spLocks noGrp="1"/>
          </p:cNvSpPr>
          <p:nvPr>
            <p:ph idx="1"/>
          </p:nvPr>
        </p:nvSpPr>
        <p:spPr/>
        <p:txBody>
          <a:bodyPr>
            <a:normAutofit fontScale="92500"/>
          </a:bodyPr>
          <a:lstStyle/>
          <a:p>
            <a:pPr>
              <a:lnSpc>
                <a:spcPct val="200000"/>
              </a:lnSpc>
            </a:pPr>
            <a:r>
              <a:rPr lang="es-ES" dirty="0"/>
              <a:t>Sin embargo, desde hace al menos tres décadas, este argumento comenzó a aparecer en el discurso científico. Simultáneamente, otros efectos de inducción recibieron nuevas descripciones y otros más fueron notados por primera vez. </a:t>
            </a:r>
            <a:endParaRPr lang="es-AR" dirty="0"/>
          </a:p>
          <a:p>
            <a:pPr marL="806450" indent="-90488">
              <a:lnSpc>
                <a:spcPct val="200000"/>
              </a:lnSpc>
            </a:pPr>
            <a:r>
              <a:rPr lang="es-ES" dirty="0"/>
              <a:t>Los cambios de este tipo no son exclusivos de la astronomía y la electricidad. Ya hemos hecho notar alguna de las transformaciones similares de la visión que pueden sacarse de la historia de la química. (Kuhn, 1975, p. 186)</a:t>
            </a:r>
            <a:endParaRPr lang="es-AR" dirty="0"/>
          </a:p>
          <a:p>
            <a:pPr>
              <a:lnSpc>
                <a:spcPct val="200000"/>
              </a:lnSpc>
            </a:pPr>
            <a:endParaRPr lang="es-AR" dirty="0"/>
          </a:p>
        </p:txBody>
      </p:sp>
    </p:spTree>
    <p:extLst>
      <p:ext uri="{BB962C8B-B14F-4D97-AF65-F5344CB8AC3E}">
        <p14:creationId xmlns:p14="http://schemas.microsoft.com/office/powerpoint/2010/main" val="81517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Cita indirecta (Paráfrasis)</a:t>
            </a:r>
          </a:p>
        </p:txBody>
      </p:sp>
      <p:sp>
        <p:nvSpPr>
          <p:cNvPr id="3" name="Marcador de contenido 2"/>
          <p:cNvSpPr>
            <a:spLocks noGrp="1"/>
          </p:cNvSpPr>
          <p:nvPr>
            <p:ph idx="1"/>
          </p:nvPr>
        </p:nvSpPr>
        <p:spPr/>
        <p:txBody>
          <a:bodyPr>
            <a:normAutofit/>
          </a:bodyPr>
          <a:lstStyle/>
          <a:p>
            <a:r>
              <a:rPr lang="es-AR" dirty="0"/>
              <a:t>La cita indirecta o paráfrasis consiste en reformular las ideas de otra persona utilizando tus propias palabras. Aunque la paráfrasis no requiere comillas, es necesario citar la fuente de donde se obtuvo la idea para atribuir adecuadamente el mérito al autor original. Este método es útil para explicar o ampliar conceptos complejos en términos más simples o para integrar información de varias fuentes en un argumento coherente.</a:t>
            </a:r>
          </a:p>
          <a:p>
            <a:r>
              <a:rPr lang="es-AR" b="1" dirty="0"/>
              <a:t>Ejemplo 1:</a:t>
            </a:r>
            <a:r>
              <a:rPr lang="es-AR" dirty="0"/>
              <a:t> Pérez (2022) argumenta que la diversidad de especies proporciona estabilidad a los ecosistemas, permitiéndoles resistir y recuperarse rápidamente de desastres naturales.</a:t>
            </a:r>
          </a:p>
          <a:p>
            <a:r>
              <a:rPr lang="es-ES" b="1" dirty="0"/>
              <a:t>Ejemplo 2:  </a:t>
            </a:r>
            <a:r>
              <a:rPr lang="es-ES" dirty="0"/>
              <a:t>Señaló </a:t>
            </a:r>
            <a:r>
              <a:rPr lang="es-ES" dirty="0" err="1"/>
              <a:t>Lyons</a:t>
            </a:r>
            <a:r>
              <a:rPr lang="es-ES" dirty="0"/>
              <a:t> (1998) que, antes de la Primera Guerra Mundial, las mujeres accedían con muchas dificultades a la práctica de la lectura. </a:t>
            </a:r>
            <a:endParaRPr lang="es-AR" dirty="0"/>
          </a:p>
          <a:p>
            <a:endParaRPr lang="es-AR" dirty="0"/>
          </a:p>
          <a:p>
            <a:endParaRPr lang="es-AR" dirty="0"/>
          </a:p>
        </p:txBody>
      </p:sp>
    </p:spTree>
    <p:extLst>
      <p:ext uri="{BB962C8B-B14F-4D97-AF65-F5344CB8AC3E}">
        <p14:creationId xmlns:p14="http://schemas.microsoft.com/office/powerpoint/2010/main" val="380401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Referencia por alusión</a:t>
            </a:r>
          </a:p>
        </p:txBody>
      </p:sp>
      <p:sp>
        <p:nvSpPr>
          <p:cNvPr id="3" name="Marcador de contenido 2"/>
          <p:cNvSpPr>
            <a:spLocks noGrp="1"/>
          </p:cNvSpPr>
          <p:nvPr>
            <p:ph idx="1"/>
          </p:nvPr>
        </p:nvSpPr>
        <p:spPr>
          <a:xfrm>
            <a:off x="1024128" y="2286000"/>
            <a:ext cx="10123484" cy="4023360"/>
          </a:xfrm>
        </p:spPr>
        <p:txBody>
          <a:bodyPr>
            <a:normAutofit fontScale="92500"/>
          </a:bodyPr>
          <a:lstStyle/>
          <a:p>
            <a:r>
              <a:rPr lang="es-AR" dirty="0"/>
              <a:t>Una referencia por alusión ocurre cuando se menciona una idea o dato general que proviene de otra fuente sin citar palabras específicas. Este tipo de referencia no incluye detalles precisos como números de página o pasajes directos. Es útil para aludir a conceptos ampliamente reconocidos o cuando se discuten ideas generales derivadas de una o varias fuentes.</a:t>
            </a:r>
          </a:p>
          <a:p>
            <a:r>
              <a:rPr lang="es-AR" b="1" dirty="0"/>
              <a:t>Ejemplo 1:</a:t>
            </a:r>
            <a:r>
              <a:rPr lang="es-AR" dirty="0"/>
              <a:t> Muchos estudios (Autor, año; Autor, año; Autor, año) han demostrado que el cambio climático está acelerando la extinción de varias especies.</a:t>
            </a:r>
          </a:p>
          <a:p>
            <a:r>
              <a:rPr lang="es-ES" b="1" dirty="0"/>
              <a:t>Ejemplo 2: </a:t>
            </a:r>
            <a:r>
              <a:rPr lang="es-ES" dirty="0"/>
              <a:t>Estas consideraciones ofrecen otras perspectivas en cuanto al estudio de las prácticas de la lectura, no solo se refieren ahora al hecho subjetivo, sino que consideran los gestos y el espacio en el que acontece (</a:t>
            </a:r>
            <a:r>
              <a:rPr lang="es-ES" dirty="0" err="1"/>
              <a:t>Chartier</a:t>
            </a:r>
            <a:r>
              <a:rPr lang="es-ES" dirty="0"/>
              <a:t> &amp; Cavallo, 1998). </a:t>
            </a:r>
            <a:endParaRPr lang="es-AR" dirty="0"/>
          </a:p>
          <a:p>
            <a:r>
              <a:rPr lang="es-ES" b="1" dirty="0"/>
              <a:t>Ejemplo 3: </a:t>
            </a:r>
            <a:r>
              <a:rPr lang="es-ES" dirty="0"/>
              <a:t>Si estas consideraciones fueran analizadas a la luz de las investigaciones que realizaron </a:t>
            </a:r>
            <a:r>
              <a:rPr lang="es-ES" dirty="0" err="1"/>
              <a:t>Chartier</a:t>
            </a:r>
            <a:r>
              <a:rPr lang="es-ES" dirty="0"/>
              <a:t> y Cavallo (1998), sería posible focalizar el estudio de las prácticas de la lectura en relación con aspectos tales como los gestos y los espacios en los que esta acontece. </a:t>
            </a:r>
            <a:endParaRPr lang="es-AR" dirty="0"/>
          </a:p>
          <a:p>
            <a:endParaRPr lang="es-AR" dirty="0"/>
          </a:p>
          <a:p>
            <a:endParaRPr lang="es-AR" dirty="0"/>
          </a:p>
        </p:txBody>
      </p:sp>
    </p:spTree>
    <p:extLst>
      <p:ext uri="{BB962C8B-B14F-4D97-AF65-F5344CB8AC3E}">
        <p14:creationId xmlns:p14="http://schemas.microsoft.com/office/powerpoint/2010/main" val="110526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Citas de poemas o de obras de teatro</a:t>
            </a:r>
          </a:p>
        </p:txBody>
      </p:sp>
      <p:sp>
        <p:nvSpPr>
          <p:cNvPr id="3" name="Marcador de contenido 2"/>
          <p:cNvSpPr>
            <a:spLocks noGrp="1"/>
          </p:cNvSpPr>
          <p:nvPr>
            <p:ph idx="1"/>
          </p:nvPr>
        </p:nvSpPr>
        <p:spPr/>
        <p:txBody>
          <a:bodyPr>
            <a:normAutofit fontScale="70000" lnSpcReduction="20000"/>
          </a:bodyPr>
          <a:lstStyle/>
          <a:p>
            <a:r>
              <a:rPr lang="es-AR" b="1" dirty="0"/>
              <a:t>Ejemplo 1 (antes de la cita):</a:t>
            </a:r>
            <a:endParaRPr lang="es-AR" dirty="0"/>
          </a:p>
          <a:p>
            <a:r>
              <a:rPr lang="es-ES_tradnl" dirty="0"/>
              <a:t>En el primer canto del </a:t>
            </a:r>
            <a:r>
              <a:rPr lang="es-ES_tradnl" i="1" dirty="0"/>
              <a:t>Infierno</a:t>
            </a:r>
            <a:r>
              <a:rPr lang="es-ES_tradnl" dirty="0"/>
              <a:t>, Dante comienza su andar solo; luego de ver las tres fieras, espejo de sus pecados, reconoce a Virgilio y lo nombra [vv. 85-87]: «Tú eres mi maestro y tú mi autor; / eres el único de quien he tomado / el bello estilo que me ha honrado tanto» (Alighieri, 2003, p. 67). </a:t>
            </a:r>
            <a:endParaRPr lang="es-AR" dirty="0"/>
          </a:p>
          <a:p>
            <a:r>
              <a:rPr lang="es-ES" dirty="0"/>
              <a:t> </a:t>
            </a:r>
            <a:r>
              <a:rPr lang="es-ES_tradnl" b="1" dirty="0"/>
              <a:t>Ejemplo 2 (antes de la cita):</a:t>
            </a:r>
            <a:endParaRPr lang="es-AR" dirty="0"/>
          </a:p>
          <a:p>
            <a:r>
              <a:rPr lang="es-ES_tradnl" dirty="0"/>
              <a:t>Piénsese en el episodio de </a:t>
            </a:r>
            <a:r>
              <a:rPr lang="es-ES_tradnl" dirty="0" err="1"/>
              <a:t>Ugolino</a:t>
            </a:r>
            <a:r>
              <a:rPr lang="es-ES_tradnl" dirty="0"/>
              <a:t> del Infierno dantesco [vv. 1-3, Canto XXXIII] en el que el canto se abre con la presencia de la boca del conde que deja su comida, la cabeza del arzobispo </a:t>
            </a:r>
            <a:r>
              <a:rPr lang="es-ES_tradnl" dirty="0" err="1"/>
              <a:t>Ruggieri</a:t>
            </a:r>
            <a:r>
              <a:rPr lang="es-ES_tradnl" dirty="0"/>
              <a:t>, para dialogar con Dante: </a:t>
            </a:r>
            <a:r>
              <a:rPr lang="es-ES_tradnl" i="1" dirty="0"/>
              <a:t>«La </a:t>
            </a:r>
            <a:r>
              <a:rPr lang="es-ES_tradnl" i="1" dirty="0" err="1"/>
              <a:t>bocca</a:t>
            </a:r>
            <a:r>
              <a:rPr lang="es-ES_tradnl" i="1" dirty="0"/>
              <a:t> </a:t>
            </a:r>
            <a:r>
              <a:rPr lang="es-ES_tradnl" i="1" dirty="0" err="1"/>
              <a:t>sollevò</a:t>
            </a:r>
            <a:r>
              <a:rPr lang="es-ES_tradnl" i="1" dirty="0"/>
              <a:t> </a:t>
            </a:r>
            <a:r>
              <a:rPr lang="es-ES_tradnl" i="1" dirty="0" err="1"/>
              <a:t>dal</a:t>
            </a:r>
            <a:r>
              <a:rPr lang="es-ES_tradnl" i="1" dirty="0"/>
              <a:t> fiero pasto / </a:t>
            </a:r>
            <a:r>
              <a:rPr lang="es-ES_tradnl" i="1" dirty="0" err="1"/>
              <a:t>quel</a:t>
            </a:r>
            <a:r>
              <a:rPr lang="es-ES_tradnl" i="1" dirty="0"/>
              <a:t> </a:t>
            </a:r>
            <a:r>
              <a:rPr lang="es-ES_tradnl" i="1" dirty="0" err="1"/>
              <a:t>peccator</a:t>
            </a:r>
            <a:r>
              <a:rPr lang="es-ES_tradnl" i="1" dirty="0"/>
              <a:t>, </a:t>
            </a:r>
            <a:r>
              <a:rPr lang="es-ES_tradnl" i="1" dirty="0" err="1"/>
              <a:t>forbendola</a:t>
            </a:r>
            <a:r>
              <a:rPr lang="es-ES_tradnl" i="1" dirty="0"/>
              <a:t> </a:t>
            </a:r>
            <a:r>
              <a:rPr lang="es-ES_tradnl" i="1" dirty="0" err="1"/>
              <a:t>a’capelli</a:t>
            </a:r>
            <a:r>
              <a:rPr lang="es-ES_tradnl" i="1" dirty="0"/>
              <a:t> / del capo </a:t>
            </a:r>
            <a:r>
              <a:rPr lang="es-ES_tradnl" i="1" dirty="0" err="1"/>
              <a:t>ch’elli</a:t>
            </a:r>
            <a:r>
              <a:rPr lang="es-ES_tradnl" i="1" dirty="0"/>
              <a:t> </a:t>
            </a:r>
            <a:r>
              <a:rPr lang="es-ES_tradnl" i="1" dirty="0" err="1"/>
              <a:t>avea</a:t>
            </a:r>
            <a:r>
              <a:rPr lang="es-ES_tradnl" i="1" dirty="0"/>
              <a:t> di retro guasto» </a:t>
            </a:r>
            <a:r>
              <a:rPr lang="es-ES_tradnl" dirty="0"/>
              <a:t>(Alighieri, 1988, p. 613).</a:t>
            </a:r>
            <a:endParaRPr lang="es-AR" dirty="0"/>
          </a:p>
          <a:p>
            <a:r>
              <a:rPr lang="es-ES_tradnl" b="1" dirty="0"/>
              <a:t>Ejemplo 3 (después de la cita):</a:t>
            </a:r>
            <a:endParaRPr lang="es-AR" dirty="0"/>
          </a:p>
          <a:p>
            <a:r>
              <a:rPr lang="es-ES_tradnl" dirty="0"/>
              <a:t>Así lo expresa: «Tú eres mi maestro y tú mi autor; / eres el único de quien he tomado / el bello estilo que me ha honrado tanto» (Alighieri, 2003, [vv. 85-87] p. 67). </a:t>
            </a:r>
            <a:endParaRPr lang="es-AR" dirty="0"/>
          </a:p>
          <a:p>
            <a:r>
              <a:rPr lang="es-AR" b="1" dirty="0"/>
              <a:t>Ejemplo 4 (obras de teatro):</a:t>
            </a:r>
            <a:endParaRPr lang="es-AR" dirty="0"/>
          </a:p>
          <a:p>
            <a:r>
              <a:rPr lang="es-ES" dirty="0"/>
              <a:t>Romeo descubre el amanecer en Julieta cuando dice: «¡Silencio! ¿Qué resplandor se abre paso a través de aquella ventana? ¡Es el Oriente, y Julieta, el sol!» (Shakespeare, 2007, [Acto II, escena 2] p. 50).</a:t>
            </a:r>
            <a:endParaRPr lang="es-AR" dirty="0"/>
          </a:p>
          <a:p>
            <a:endParaRPr lang="es-AR" dirty="0"/>
          </a:p>
        </p:txBody>
      </p:sp>
    </p:spTree>
    <p:extLst>
      <p:ext uri="{BB962C8B-B14F-4D97-AF65-F5344CB8AC3E}">
        <p14:creationId xmlns:p14="http://schemas.microsoft.com/office/powerpoint/2010/main" val="221297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Citas de texto en lengua extranjera</a:t>
            </a:r>
          </a:p>
        </p:txBody>
      </p:sp>
      <p:sp>
        <p:nvSpPr>
          <p:cNvPr id="3" name="Marcador de contenido 2"/>
          <p:cNvSpPr>
            <a:spLocks noGrp="1"/>
          </p:cNvSpPr>
          <p:nvPr>
            <p:ph idx="1"/>
          </p:nvPr>
        </p:nvSpPr>
        <p:spPr/>
        <p:txBody>
          <a:bodyPr>
            <a:normAutofit fontScale="92500" lnSpcReduction="20000"/>
          </a:bodyPr>
          <a:lstStyle/>
          <a:p>
            <a:pPr lvl="0"/>
            <a:r>
              <a:rPr lang="es-ES_tradnl" dirty="0"/>
              <a:t>Cuando se cita en lengua extranjera, conviene incluir la traducción. Esta deberá colocarse entre corchetes a continuación,  tal como se detalla en el siguiente ejemplo:</a:t>
            </a:r>
            <a:endParaRPr lang="es-AR" dirty="0"/>
          </a:p>
          <a:p>
            <a:r>
              <a:rPr lang="es-ES" b="1" dirty="0"/>
              <a:t>Ejemplo 1: </a:t>
            </a:r>
            <a:endParaRPr lang="es-AR" dirty="0"/>
          </a:p>
          <a:p>
            <a:r>
              <a:rPr lang="es-ES_tradnl" dirty="0"/>
              <a:t>El protagonista expresa lo complejo de sus sentimientos hacia el otro: </a:t>
            </a:r>
            <a:endParaRPr lang="es-AR" dirty="0"/>
          </a:p>
          <a:p>
            <a:r>
              <a:rPr lang="en-GB" i="1" dirty="0"/>
              <a:t>It is difficult, indeed, to define, or even to describe, my real feelings toward him. They formed a motley and heterogeneous admixture; —some petulant animosity, which was not yet hatred, some esteem, more respect, much fear, with a World of uneasy curiosity. To the moralist, it will be necessary to say, in addition, that Wilson and myself were the most inseparable of companions. </a:t>
            </a:r>
            <a:r>
              <a:rPr lang="en-GB" dirty="0"/>
              <a:t>(Poe, 1966, p. 568)</a:t>
            </a:r>
            <a:endParaRPr lang="en-GB" i="1" dirty="0"/>
          </a:p>
          <a:p>
            <a:r>
              <a:rPr lang="es-ES_tradnl" dirty="0"/>
              <a:t>[Me es muy difícil definir, e incluso describir, mis verdaderos sentimientos hacia Wilson. Constituían una mezcla heterogénea y abigarrada: algo de petulante animosidad que no llegaba al odio, algo de estima, aún más de respeto, mucho miedo y un mundo de inquieta curiosidad. Casi resulta superfluo agregar, para el moralista, que Wilson y yo éramos compañeros inseparables. (Poe, 2005, p. 60)</a:t>
            </a:r>
            <a:endParaRPr lang="es-AR" dirty="0"/>
          </a:p>
          <a:p>
            <a:endParaRPr lang="es-AR" dirty="0"/>
          </a:p>
        </p:txBody>
      </p:sp>
    </p:spTree>
    <p:extLst>
      <p:ext uri="{BB962C8B-B14F-4D97-AF65-F5344CB8AC3E}">
        <p14:creationId xmlns:p14="http://schemas.microsoft.com/office/powerpoint/2010/main" val="428139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Citas de segunda mano</a:t>
            </a:r>
          </a:p>
        </p:txBody>
      </p:sp>
      <p:sp>
        <p:nvSpPr>
          <p:cNvPr id="3" name="Marcador de contenido 2"/>
          <p:cNvSpPr>
            <a:spLocks noGrp="1"/>
          </p:cNvSpPr>
          <p:nvPr>
            <p:ph idx="1"/>
          </p:nvPr>
        </p:nvSpPr>
        <p:spPr/>
        <p:txBody>
          <a:bodyPr>
            <a:normAutofit lnSpcReduction="10000"/>
          </a:bodyPr>
          <a:lstStyle/>
          <a:p>
            <a:pPr lvl="0"/>
            <a:r>
              <a:rPr lang="es-ES_tradnl" dirty="0"/>
              <a:t>Se sugiere evitar las citas de segunda mano, salvo en los casos en que no se encuentran de otro modo los textos sobre los cuales se hace un comentario. Si no se la puede evitar, se utilizará la expresión </a:t>
            </a:r>
            <a:r>
              <a:rPr lang="es-ES_tradnl" i="1" dirty="0" err="1"/>
              <a:t>apud</a:t>
            </a:r>
            <a:r>
              <a:rPr lang="es-ES_tradnl" dirty="0"/>
              <a:t> y se indicará la fuente de donde se ha obtenido la información. Tal como se indica en el siguiente ejemplo.</a:t>
            </a:r>
            <a:endParaRPr lang="es-AR" dirty="0"/>
          </a:p>
          <a:p>
            <a:r>
              <a:rPr lang="es-ES_tradnl" dirty="0"/>
              <a:t> </a:t>
            </a:r>
            <a:endParaRPr lang="es-AR" dirty="0"/>
          </a:p>
          <a:p>
            <a:r>
              <a:rPr lang="es-AR" dirty="0"/>
              <a:t>Así puede creerse si es que se toman en cuenta, exclusivamente, algunos testimonios, a saber: un artículo anónimo publicado en el diario </a:t>
            </a:r>
            <a:r>
              <a:rPr lang="es-AR" i="1" dirty="0"/>
              <a:t>La Prensa </a:t>
            </a:r>
            <a:r>
              <a:rPr lang="es-AR" dirty="0"/>
              <a:t>en junio de 1878, aparentemente por un policía (</a:t>
            </a:r>
            <a:r>
              <a:rPr lang="es-AR" i="1" dirty="0" err="1"/>
              <a:t>apud</a:t>
            </a:r>
            <a:r>
              <a:rPr lang="es-AR" i="1" dirty="0"/>
              <a:t> </a:t>
            </a:r>
            <a:r>
              <a:rPr lang="es-AR" dirty="0"/>
              <a:t>Soler Cañas, 1976, pp. 7-8); dos notas firmadas en </a:t>
            </a:r>
            <a:r>
              <a:rPr lang="es-AR" i="1" dirty="0"/>
              <a:t>La Nación </a:t>
            </a:r>
            <a:r>
              <a:rPr lang="es-AR" dirty="0"/>
              <a:t>por Benigno Baldomero Lugones, un escribiente del Departamento de Policía, en marzo y abril de 1879 (</a:t>
            </a:r>
            <a:r>
              <a:rPr lang="es-AR" i="1" dirty="0" err="1"/>
              <a:t>apud</a:t>
            </a:r>
            <a:r>
              <a:rPr lang="es-AR" i="1" dirty="0"/>
              <a:t> </a:t>
            </a:r>
            <a:r>
              <a:rPr lang="es-AR" dirty="0" err="1"/>
              <a:t>Gobello</a:t>
            </a:r>
            <a:r>
              <a:rPr lang="es-AR" dirty="0"/>
              <a:t>, 1963, pp. 101-108 y pp. 109-117); el libro </a:t>
            </a:r>
            <a:r>
              <a:rPr lang="es-AR" i="1" dirty="0"/>
              <a:t>Los hombres de presa</a:t>
            </a:r>
            <a:r>
              <a:rPr lang="es-AR" dirty="0"/>
              <a:t>, que el criminalista Luis María Drago dio a conocer en 1888 y, finalmente, </a:t>
            </a:r>
            <a:r>
              <a:rPr lang="es-AR" i="1" dirty="0"/>
              <a:t>El idioma del delito </a:t>
            </a:r>
            <a:r>
              <a:rPr lang="es-AR" dirty="0"/>
              <a:t>de Antonio </a:t>
            </a:r>
            <a:r>
              <a:rPr lang="es-AR" dirty="0" err="1"/>
              <a:t>Dellepiane</a:t>
            </a:r>
            <a:r>
              <a:rPr lang="es-AR" dirty="0"/>
              <a:t>, editado en 1894.</a:t>
            </a:r>
          </a:p>
          <a:p>
            <a:endParaRPr lang="es-AR" dirty="0"/>
          </a:p>
        </p:txBody>
      </p:sp>
    </p:spTree>
    <p:extLst>
      <p:ext uri="{BB962C8B-B14F-4D97-AF65-F5344CB8AC3E}">
        <p14:creationId xmlns:p14="http://schemas.microsoft.com/office/powerpoint/2010/main" val="36166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Cómo crear las referencias bibliográficas</a:t>
            </a:r>
            <a:endParaRPr lang="es-AR"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684"/>
            <a:ext cx="12382500" cy="5023821"/>
          </a:xfrm>
          <a:prstGeom prst="rect">
            <a:avLst/>
          </a:prstGeom>
        </p:spPr>
      </p:pic>
    </p:spTree>
    <p:extLst>
      <p:ext uri="{BB962C8B-B14F-4D97-AF65-F5344CB8AC3E}">
        <p14:creationId xmlns:p14="http://schemas.microsoft.com/office/powerpoint/2010/main" val="203276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Bibliografía</a:t>
            </a:r>
          </a:p>
        </p:txBody>
      </p:sp>
      <p:sp>
        <p:nvSpPr>
          <p:cNvPr id="3" name="Marcador de contenido 2"/>
          <p:cNvSpPr>
            <a:spLocks noGrp="1"/>
          </p:cNvSpPr>
          <p:nvPr>
            <p:ph idx="1"/>
          </p:nvPr>
        </p:nvSpPr>
        <p:spPr/>
        <p:txBody>
          <a:bodyPr>
            <a:normAutofit fontScale="92500"/>
          </a:bodyPr>
          <a:lstStyle/>
          <a:p>
            <a:r>
              <a:rPr lang="es-AR" b="1" dirty="0"/>
              <a:t>Definición</a:t>
            </a:r>
            <a:r>
              <a:rPr lang="es-AR" dirty="0"/>
              <a:t>: La bibliografía es una lista de todas las fuentes que se han consultado durante la investigación de un tema, independientemente de si fueron citadas directamente en el texto.</a:t>
            </a:r>
          </a:p>
          <a:p>
            <a:r>
              <a:rPr lang="es-AR" b="1" dirty="0"/>
              <a:t>Contenido</a:t>
            </a:r>
            <a:r>
              <a:rPr lang="es-AR" dirty="0"/>
              <a:t>: Puede incluir libros, artículos de revistas, documentos en línea, entrevistas y otros recursos que proporcionaron contexto y comprensión, pero que no necesariamente se mencionan directamente en el trabajo.</a:t>
            </a:r>
          </a:p>
          <a:p>
            <a:r>
              <a:rPr lang="es-AR" b="1" dirty="0"/>
              <a:t>Propósito</a:t>
            </a:r>
            <a:r>
              <a:rPr lang="es-AR" dirty="0"/>
              <a:t>: El propósito de una bibliografía es mostrar la profundidad de la investigación y proporcionar un contexto más amplio a los lectores que desean explorar más sobre el tema. Es útil para entender el trasfondo y la fundamentación de la investigación.</a:t>
            </a:r>
          </a:p>
          <a:p>
            <a:r>
              <a:rPr lang="es-AR" b="1" dirty="0"/>
              <a:t>Ubicación</a:t>
            </a:r>
            <a:r>
              <a:rPr lang="es-AR" dirty="0"/>
              <a:t>: También se encuentra al final del documento y puede incluirse como una sección separada o junto con las referencias, dependiendo del estilo de citación utilizado.</a:t>
            </a:r>
          </a:p>
          <a:p>
            <a:endParaRPr lang="es-AR" dirty="0"/>
          </a:p>
        </p:txBody>
      </p:sp>
    </p:spTree>
    <p:extLst>
      <p:ext uri="{BB962C8B-B14F-4D97-AF65-F5344CB8AC3E}">
        <p14:creationId xmlns:p14="http://schemas.microsoft.com/office/powerpoint/2010/main" val="2514550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Referencia Bibliográfica</a:t>
            </a:r>
          </a:p>
        </p:txBody>
      </p:sp>
      <p:sp>
        <p:nvSpPr>
          <p:cNvPr id="3" name="Marcador de contenido 2"/>
          <p:cNvSpPr>
            <a:spLocks noGrp="1"/>
          </p:cNvSpPr>
          <p:nvPr>
            <p:ph idx="1"/>
          </p:nvPr>
        </p:nvSpPr>
        <p:spPr/>
        <p:txBody>
          <a:bodyPr>
            <a:normAutofit lnSpcReduction="10000"/>
          </a:bodyPr>
          <a:lstStyle/>
          <a:p>
            <a:r>
              <a:rPr lang="es-AR" b="1" dirty="0"/>
              <a:t>Definición</a:t>
            </a:r>
            <a:r>
              <a:rPr lang="es-AR" dirty="0"/>
              <a:t>: Una referencia bibliográfica es un detalle preciso de una fuente que has citado o mencionado directamente en tu trabajo. Este detalle permite a los lectores localizar la fuente específica.</a:t>
            </a:r>
          </a:p>
          <a:p>
            <a:r>
              <a:rPr lang="es-AR" b="1" dirty="0"/>
              <a:t>Contenido</a:t>
            </a:r>
            <a:r>
              <a:rPr lang="es-AR" dirty="0"/>
              <a:t>: Generalmente incluye el nombre del autor, el título del trabajo, la información de publicación, y otros elementos necesarios para identificar y encontrar la fuente.</a:t>
            </a:r>
          </a:p>
          <a:p>
            <a:r>
              <a:rPr lang="es-AR" b="1" dirty="0"/>
              <a:t>Propósito</a:t>
            </a:r>
            <a:r>
              <a:rPr lang="es-AR" dirty="0"/>
              <a:t>: El principal propósito de las referencias bibliográficas es dar crédito a las fuentes de las ideas, teorías o datos que se han utilizado directamente en tu trabajo. Ayudan a evitar el plagio y proporcionan evidencia de tu investigación.</a:t>
            </a:r>
          </a:p>
          <a:p>
            <a:pPr marL="0" indent="0">
              <a:buNone/>
              <a:tabLst>
                <a:tab pos="631825" algn="l"/>
              </a:tabLst>
            </a:pPr>
            <a:r>
              <a:rPr lang="es-AR" b="1" dirty="0"/>
              <a:t>Ubicación</a:t>
            </a:r>
            <a:r>
              <a:rPr lang="es-AR" dirty="0"/>
              <a:t>: Se encuentran al final del documento, ordenadas alfabéticamente en la sección llamada "Referencias" en APA, o "Bibliografía" en otros estilos que no hacen distinción entre bibliografía y referencias.</a:t>
            </a:r>
          </a:p>
          <a:p>
            <a:endParaRPr lang="es-AR" dirty="0"/>
          </a:p>
        </p:txBody>
      </p:sp>
    </p:spTree>
    <p:extLst>
      <p:ext uri="{BB962C8B-B14F-4D97-AF65-F5344CB8AC3E}">
        <p14:creationId xmlns:p14="http://schemas.microsoft.com/office/powerpoint/2010/main" val="297217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Consejos Útiles</a:t>
            </a:r>
          </a:p>
        </p:txBody>
      </p:sp>
      <p:sp>
        <p:nvSpPr>
          <p:cNvPr id="3" name="Marcador de contenido 2"/>
          <p:cNvSpPr>
            <a:spLocks noGrp="1"/>
          </p:cNvSpPr>
          <p:nvPr>
            <p:ph idx="1"/>
          </p:nvPr>
        </p:nvSpPr>
        <p:spPr/>
        <p:txBody>
          <a:bodyPr/>
          <a:lstStyle/>
          <a:p>
            <a:r>
              <a:rPr lang="es-AR" b="1" dirty="0"/>
              <a:t>Mantener la consistencia</a:t>
            </a:r>
            <a:r>
              <a:rPr lang="es-AR" dirty="0"/>
              <a:t>: Asegurarse de que todas las referencias sigan el mismo formato.</a:t>
            </a:r>
          </a:p>
          <a:p>
            <a:r>
              <a:rPr lang="es-AR" b="1" dirty="0"/>
              <a:t>Ordenar alfabéticamente</a:t>
            </a:r>
            <a:r>
              <a:rPr lang="es-AR" dirty="0"/>
              <a:t>: Ordenar las referencias alfabéticamente por el apellido del primer autor.</a:t>
            </a:r>
          </a:p>
          <a:p>
            <a:r>
              <a:rPr lang="es-AR" b="1" dirty="0"/>
              <a:t>Usar doble espacio</a:t>
            </a:r>
            <a:r>
              <a:rPr lang="es-AR" dirty="0"/>
              <a:t>: Utilizar doble espacio en todas las referencias.</a:t>
            </a:r>
          </a:p>
          <a:p>
            <a:r>
              <a:rPr lang="es-AR" b="1" dirty="0"/>
              <a:t>Aplicar sangría francesa</a:t>
            </a:r>
            <a:r>
              <a:rPr lang="es-AR" dirty="0"/>
              <a:t>: Aplicar sangría francesa (sangría en la segunda y las siguientes líneas de cada referencia).</a:t>
            </a:r>
          </a:p>
          <a:p>
            <a:endParaRPr lang="es-AR" dirty="0"/>
          </a:p>
        </p:txBody>
      </p:sp>
    </p:spTree>
    <p:extLst>
      <p:ext uri="{BB962C8B-B14F-4D97-AF65-F5344CB8AC3E}">
        <p14:creationId xmlns:p14="http://schemas.microsoft.com/office/powerpoint/2010/main" val="136798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Cómo darle cientificidad a un texto</a:t>
            </a:r>
            <a:endParaRPr lang="es-AR" dirty="0"/>
          </a:p>
        </p:txBody>
      </p:sp>
      <p:sp>
        <p:nvSpPr>
          <p:cNvPr id="3" name="Marcador de contenido 2"/>
          <p:cNvSpPr>
            <a:spLocks noGrp="1"/>
          </p:cNvSpPr>
          <p:nvPr>
            <p:ph idx="1"/>
          </p:nvPr>
        </p:nvSpPr>
        <p:spPr>
          <a:xfrm>
            <a:off x="1024128" y="2286000"/>
            <a:ext cx="10123484" cy="4023360"/>
          </a:xfrm>
        </p:spPr>
        <p:txBody>
          <a:bodyPr>
            <a:normAutofit fontScale="92500"/>
          </a:bodyPr>
          <a:lstStyle/>
          <a:p>
            <a:r>
              <a:rPr lang="es-ES" dirty="0"/>
              <a:t>Definir y acotar el objeto de la investigación. </a:t>
            </a:r>
          </a:p>
          <a:p>
            <a:r>
              <a:rPr lang="es-AR" dirty="0"/>
              <a:t>Describir la metodología utilizada en la investigación.</a:t>
            </a:r>
          </a:p>
          <a:p>
            <a:r>
              <a:rPr lang="es-ES" dirty="0"/>
              <a:t>Definir con claridad la finalizad de la investigación. </a:t>
            </a:r>
            <a:endParaRPr lang="es-AR" dirty="0"/>
          </a:p>
          <a:p>
            <a:r>
              <a:rPr lang="es-AR" dirty="0"/>
              <a:t>Utilizar fuentes primarias y secundarias confiables y actuales.</a:t>
            </a:r>
          </a:p>
          <a:p>
            <a:r>
              <a:rPr lang="es-AR" dirty="0"/>
              <a:t>Definir claramente los términos técnicos y conceptos clave.</a:t>
            </a:r>
          </a:p>
          <a:p>
            <a:r>
              <a:rPr lang="es-AR" b="1" dirty="0"/>
              <a:t>Apoyar afirmaciones con datos y evidencia empírica.</a:t>
            </a:r>
          </a:p>
          <a:p>
            <a:r>
              <a:rPr lang="es-AR" b="1" dirty="0"/>
              <a:t>Citar artículos de revistas científicas, libros académicos y publicaciones revisadas por pares.</a:t>
            </a:r>
          </a:p>
          <a:p>
            <a:r>
              <a:rPr lang="es-AR" dirty="0"/>
              <a:t>Usar un sistema de citación reconocido (APA, MLA, Chicago, etc.) de manera consistente.</a:t>
            </a:r>
          </a:p>
          <a:p>
            <a:r>
              <a:rPr lang="es-AR" dirty="0"/>
              <a:t>Revisar el texto varias veces para corregir errores gramaticales y de estilo.</a:t>
            </a:r>
          </a:p>
        </p:txBody>
      </p:sp>
    </p:spTree>
    <p:extLst>
      <p:ext uri="{BB962C8B-B14F-4D97-AF65-F5344CB8AC3E}">
        <p14:creationId xmlns:p14="http://schemas.microsoft.com/office/powerpoint/2010/main" val="98658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10378978" cy="1499616"/>
          </a:xfrm>
        </p:spPr>
        <p:txBody>
          <a:bodyPr/>
          <a:lstStyle/>
          <a:p>
            <a:r>
              <a:rPr lang="es-AR" dirty="0"/>
              <a:t>Elementos Generales de una Referencia en APA</a:t>
            </a:r>
          </a:p>
        </p:txBody>
      </p:sp>
      <p:sp>
        <p:nvSpPr>
          <p:cNvPr id="3" name="Marcador de contenido 2"/>
          <p:cNvSpPr>
            <a:spLocks noGrp="1"/>
          </p:cNvSpPr>
          <p:nvPr>
            <p:ph idx="1"/>
          </p:nvPr>
        </p:nvSpPr>
        <p:spPr/>
        <p:txBody>
          <a:bodyPr/>
          <a:lstStyle/>
          <a:p>
            <a:r>
              <a:rPr lang="es-AR" dirty="0"/>
              <a:t>Cada entrada en la lista de referencias debe incluir ciertos elementos básicos que proporcionan información suficiente para identificar y localizar la fuente. Estos elementos son:</a:t>
            </a:r>
          </a:p>
          <a:p>
            <a:r>
              <a:rPr lang="es-AR" b="1" dirty="0"/>
              <a:t>Autor(es)</a:t>
            </a:r>
            <a:r>
              <a:rPr lang="es-AR" dirty="0"/>
              <a:t>: Apellido seguido de las iniciales del nombre.</a:t>
            </a:r>
          </a:p>
          <a:p>
            <a:r>
              <a:rPr lang="es-AR" b="1" dirty="0"/>
              <a:t>Fecha de publicación</a:t>
            </a:r>
            <a:r>
              <a:rPr lang="es-AR" dirty="0"/>
              <a:t>: Entre paréntesis, seguido del punto.</a:t>
            </a:r>
          </a:p>
          <a:p>
            <a:r>
              <a:rPr lang="es-AR" b="1" dirty="0"/>
              <a:t>Título del trabajo</a:t>
            </a:r>
            <a:r>
              <a:rPr lang="es-AR" dirty="0"/>
              <a:t>: En cursiva si se trata de libros o revistas; sin cursiva y solo con la primera palabra del título y cualquier nombre propio en mayúscula si se trata de un artículo o capítulo.</a:t>
            </a:r>
          </a:p>
          <a:p>
            <a:r>
              <a:rPr lang="es-AR" b="1" dirty="0"/>
              <a:t>Fuente de la publicación</a:t>
            </a:r>
            <a:r>
              <a:rPr lang="es-AR" dirty="0"/>
              <a:t>: Detalles sobre dónde se publicó el trabajo, como el nombre de la revista o editorial.</a:t>
            </a:r>
          </a:p>
          <a:p>
            <a:endParaRPr lang="es-AR" dirty="0"/>
          </a:p>
        </p:txBody>
      </p:sp>
    </p:spTree>
    <p:extLst>
      <p:ext uri="{BB962C8B-B14F-4D97-AF65-F5344CB8AC3E}">
        <p14:creationId xmlns:p14="http://schemas.microsoft.com/office/powerpoint/2010/main" val="125488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1</a:t>
            </a:r>
          </a:p>
        </p:txBody>
      </p:sp>
      <p:sp>
        <p:nvSpPr>
          <p:cNvPr id="3" name="Marcador de contenido 2"/>
          <p:cNvSpPr>
            <a:spLocks noGrp="1"/>
          </p:cNvSpPr>
          <p:nvPr>
            <p:ph idx="1"/>
          </p:nvPr>
        </p:nvSpPr>
        <p:spPr/>
        <p:txBody>
          <a:bodyPr/>
          <a:lstStyle/>
          <a:p>
            <a:r>
              <a:rPr lang="es-AR" b="1" dirty="0"/>
              <a:t>Libros</a:t>
            </a:r>
          </a:p>
          <a:p>
            <a:r>
              <a:rPr lang="es-AR" b="1" dirty="0"/>
              <a:t>Formato general</a:t>
            </a:r>
            <a:r>
              <a:rPr lang="es-AR" dirty="0"/>
              <a:t>: Autor, A. A. (Año). </a:t>
            </a:r>
            <a:r>
              <a:rPr lang="es-AR" i="1" dirty="0"/>
              <a:t>Título del libro</a:t>
            </a:r>
            <a:r>
              <a:rPr lang="es-AR" dirty="0"/>
              <a:t>. Editorial.</a:t>
            </a:r>
          </a:p>
          <a:p>
            <a:r>
              <a:rPr lang="es-AR" b="1" dirty="0"/>
              <a:t>Ejemplo</a:t>
            </a:r>
            <a:r>
              <a:rPr lang="es-AR" dirty="0"/>
              <a:t>: Smith, J. (2020). </a:t>
            </a:r>
            <a:r>
              <a:rPr lang="es-AR" i="1" dirty="0"/>
              <a:t>La psicología de hoy</a:t>
            </a:r>
            <a:r>
              <a:rPr lang="es-AR" dirty="0"/>
              <a:t>. Editorial Universitaria.</a:t>
            </a:r>
          </a:p>
          <a:p>
            <a:r>
              <a:rPr lang="es-AR" b="1" dirty="0"/>
              <a:t>Artículos de Revista</a:t>
            </a:r>
          </a:p>
          <a:p>
            <a:r>
              <a:rPr lang="es-AR" b="1" dirty="0"/>
              <a:t>Formato general</a:t>
            </a:r>
            <a:r>
              <a:rPr lang="es-AR" dirty="0"/>
              <a:t>: Autor, A. A. (Año). “Título del artículo”. </a:t>
            </a:r>
            <a:r>
              <a:rPr lang="es-AR" i="1" dirty="0"/>
              <a:t>Nombre de la revista</a:t>
            </a:r>
            <a:r>
              <a:rPr lang="es-AR" dirty="0"/>
              <a:t>, volumen(número), rango de páginas. DOI o URL</a:t>
            </a:r>
          </a:p>
          <a:p>
            <a:r>
              <a:rPr lang="es-AR" b="1" dirty="0"/>
              <a:t>Ejemplo</a:t>
            </a:r>
            <a:r>
              <a:rPr lang="es-AR" dirty="0"/>
              <a:t>: López, G., &amp; Martínez, P. (2019). Impacto de las redes sociales en la juventud. </a:t>
            </a:r>
            <a:r>
              <a:rPr lang="es-AR" i="1" dirty="0"/>
              <a:t>Revista de Psicología Social</a:t>
            </a:r>
            <a:r>
              <a:rPr lang="es-AR" dirty="0"/>
              <a:t>, 34(3), 210-223. https://doi.org/10.1111/j.2044-8309.2020.tb01022.x</a:t>
            </a:r>
          </a:p>
          <a:p>
            <a:endParaRPr lang="es-AR" dirty="0"/>
          </a:p>
        </p:txBody>
      </p:sp>
    </p:spTree>
    <p:extLst>
      <p:ext uri="{BB962C8B-B14F-4D97-AF65-F5344CB8AC3E}">
        <p14:creationId xmlns:p14="http://schemas.microsoft.com/office/powerpoint/2010/main" val="58036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2</a:t>
            </a:r>
          </a:p>
        </p:txBody>
      </p:sp>
      <p:sp>
        <p:nvSpPr>
          <p:cNvPr id="3" name="Marcador de contenido 2"/>
          <p:cNvSpPr>
            <a:spLocks noGrp="1"/>
          </p:cNvSpPr>
          <p:nvPr>
            <p:ph idx="1"/>
          </p:nvPr>
        </p:nvSpPr>
        <p:spPr/>
        <p:txBody>
          <a:bodyPr/>
          <a:lstStyle/>
          <a:p>
            <a:r>
              <a:rPr lang="es-AR" b="1" dirty="0"/>
              <a:t>Sitios Web</a:t>
            </a:r>
          </a:p>
          <a:p>
            <a:r>
              <a:rPr lang="es-AR" b="1" dirty="0"/>
              <a:t>Formato general</a:t>
            </a:r>
            <a:r>
              <a:rPr lang="es-AR" dirty="0"/>
              <a:t>: Autor, A. A. (Año, Mes Día). Título de la página. Nombre del sitio web. URL</a:t>
            </a:r>
          </a:p>
          <a:p>
            <a:r>
              <a:rPr lang="es-AR" b="1" dirty="0"/>
              <a:t>Ejemplo</a:t>
            </a:r>
            <a:r>
              <a:rPr lang="es-AR" dirty="0"/>
              <a:t>: Rodríguez, F. (2021, marzo 10). Cómo afecta el cambio climático a las ciudades costeras. </a:t>
            </a:r>
            <a:r>
              <a:rPr lang="es-AR" i="1" dirty="0"/>
              <a:t>Ciencia Ambiental Hoy</a:t>
            </a:r>
            <a:r>
              <a:rPr lang="es-AR" dirty="0"/>
              <a:t>. https://cienciaambientalhoy.org/cambio-climatico-ciudades-costeras</a:t>
            </a:r>
          </a:p>
          <a:p>
            <a:endParaRPr lang="es-AR" dirty="0"/>
          </a:p>
        </p:txBody>
      </p:sp>
    </p:spTree>
    <p:extLst>
      <p:ext uri="{BB962C8B-B14F-4D97-AF65-F5344CB8AC3E}">
        <p14:creationId xmlns:p14="http://schemas.microsoft.com/office/powerpoint/2010/main" val="210275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3</a:t>
            </a:r>
          </a:p>
        </p:txBody>
      </p:sp>
      <p:sp>
        <p:nvSpPr>
          <p:cNvPr id="3" name="Marcador de contenido 2"/>
          <p:cNvSpPr>
            <a:spLocks noGrp="1"/>
          </p:cNvSpPr>
          <p:nvPr>
            <p:ph idx="1"/>
          </p:nvPr>
        </p:nvSpPr>
        <p:spPr/>
        <p:txBody>
          <a:bodyPr/>
          <a:lstStyle/>
          <a:p>
            <a:r>
              <a:rPr lang="es-AR" b="1" dirty="0"/>
              <a:t>Libro por Editor, Director o Compilador</a:t>
            </a:r>
          </a:p>
          <a:p>
            <a:r>
              <a:rPr lang="es-AR" b="1" dirty="0"/>
              <a:t>Formato general</a:t>
            </a:r>
            <a:r>
              <a:rPr lang="es-AR" dirty="0"/>
              <a:t>: Editor, E. E. (Ed.). (Año). </a:t>
            </a:r>
            <a:r>
              <a:rPr lang="es-AR" i="1" dirty="0"/>
              <a:t>Título del libro</a:t>
            </a:r>
            <a:r>
              <a:rPr lang="es-AR" dirty="0"/>
              <a:t>. Editorial.</a:t>
            </a:r>
          </a:p>
          <a:p>
            <a:r>
              <a:rPr lang="es-AR" b="1" dirty="0"/>
              <a:t>Ejemplo</a:t>
            </a:r>
            <a:r>
              <a:rPr lang="es-AR" dirty="0"/>
              <a:t>: López, F. (Ed.). (2020). </a:t>
            </a:r>
            <a:r>
              <a:rPr lang="es-AR" i="1" dirty="0"/>
              <a:t>Estudios avanzados en sociología</a:t>
            </a:r>
            <a:r>
              <a:rPr lang="es-AR" dirty="0"/>
              <a:t>. Editorial Universitaria.</a:t>
            </a:r>
          </a:p>
          <a:p>
            <a:r>
              <a:rPr lang="es-AR" b="1" dirty="0"/>
              <a:t>Capítulo de libro (Primera edición)</a:t>
            </a:r>
          </a:p>
          <a:p>
            <a:r>
              <a:rPr lang="es-AR" b="1" dirty="0"/>
              <a:t>Formato general</a:t>
            </a:r>
            <a:r>
              <a:rPr lang="es-AR" dirty="0"/>
              <a:t>: Autor, A. A. (Año). Título del capítulo. En E. Editor (Ed.), </a:t>
            </a:r>
            <a:r>
              <a:rPr lang="es-AR" i="1" dirty="0"/>
              <a:t>Título del libro</a:t>
            </a:r>
            <a:r>
              <a:rPr lang="es-AR" dirty="0"/>
              <a:t> (pp. xx-xx). Editorial.</a:t>
            </a:r>
          </a:p>
          <a:p>
            <a:r>
              <a:rPr lang="es-AR" b="1" dirty="0"/>
              <a:t>Ejemplo</a:t>
            </a:r>
            <a:r>
              <a:rPr lang="es-AR" dirty="0"/>
              <a:t>: Pérez, M. (2020). La evolución de la economía global. En S. Gómez (Ed.), </a:t>
            </a:r>
            <a:r>
              <a:rPr lang="es-AR" i="1" dirty="0"/>
              <a:t>Tendencias modernas en economía</a:t>
            </a:r>
            <a:r>
              <a:rPr lang="es-AR" dirty="0"/>
              <a:t> (pp. 45-67). Editorial Económica.</a:t>
            </a:r>
          </a:p>
          <a:p>
            <a:endParaRPr lang="es-AR" dirty="0"/>
          </a:p>
        </p:txBody>
      </p:sp>
    </p:spTree>
    <p:extLst>
      <p:ext uri="{BB962C8B-B14F-4D97-AF65-F5344CB8AC3E}">
        <p14:creationId xmlns:p14="http://schemas.microsoft.com/office/powerpoint/2010/main" val="342564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4</a:t>
            </a:r>
          </a:p>
        </p:txBody>
      </p:sp>
      <p:sp>
        <p:nvSpPr>
          <p:cNvPr id="3" name="Marcador de contenido 2"/>
          <p:cNvSpPr>
            <a:spLocks noGrp="1"/>
          </p:cNvSpPr>
          <p:nvPr>
            <p:ph idx="1"/>
          </p:nvPr>
        </p:nvSpPr>
        <p:spPr/>
        <p:txBody>
          <a:bodyPr>
            <a:normAutofit/>
          </a:bodyPr>
          <a:lstStyle/>
          <a:p>
            <a:r>
              <a:rPr lang="es-AR" b="1" dirty="0"/>
              <a:t>Capítulo de libro (Edición posterior a la primera)</a:t>
            </a:r>
          </a:p>
          <a:p>
            <a:r>
              <a:rPr lang="es-AR" b="1" dirty="0"/>
              <a:t>Formato general</a:t>
            </a:r>
            <a:r>
              <a:rPr lang="es-AR" dirty="0"/>
              <a:t>: Autor, A. A. (Año). Título del capítulo. En E. Editor (Ed.), </a:t>
            </a:r>
            <a:r>
              <a:rPr lang="es-AR" i="1" dirty="0"/>
              <a:t>Título del libro</a:t>
            </a:r>
            <a:r>
              <a:rPr lang="es-AR" dirty="0"/>
              <a:t> (xx ed., pp. xx-xx). Editorial.</a:t>
            </a:r>
          </a:p>
          <a:p>
            <a:r>
              <a:rPr lang="es-AR" b="1" dirty="0"/>
              <a:t>Ejemplo</a:t>
            </a:r>
            <a:r>
              <a:rPr lang="es-AR" dirty="0"/>
              <a:t>: Pérez, M. (2021). La evolución de la economía global. En S. Gómez (Ed.), </a:t>
            </a:r>
            <a:r>
              <a:rPr lang="es-AR" i="1" dirty="0"/>
              <a:t>Tendencias modernas en economía</a:t>
            </a:r>
            <a:r>
              <a:rPr lang="es-AR" dirty="0"/>
              <a:t> (2a ed., pp. 50-72). Editorial Económica.</a:t>
            </a:r>
          </a:p>
          <a:p>
            <a:r>
              <a:rPr lang="es-AR" b="1" dirty="0"/>
              <a:t>Artículo de publicación periódica impresa (2 o más autores)</a:t>
            </a:r>
          </a:p>
          <a:p>
            <a:r>
              <a:rPr lang="es-AR" b="1" dirty="0"/>
              <a:t>Formato general</a:t>
            </a:r>
            <a:r>
              <a:rPr lang="es-AR" dirty="0"/>
              <a:t>: Autor, A. A., &amp; Autor, B. B. (Año, Mes Día). Título del artículo. </a:t>
            </a:r>
            <a:r>
              <a:rPr lang="es-AR" i="1" dirty="0"/>
              <a:t>Nombre de la revista</a:t>
            </a:r>
            <a:r>
              <a:rPr lang="es-AR" dirty="0"/>
              <a:t>, volumen(número), rango de páginas.</a:t>
            </a:r>
          </a:p>
          <a:p>
            <a:r>
              <a:rPr lang="es-AR" b="1" dirty="0"/>
              <a:t>Ejemplo</a:t>
            </a:r>
            <a:r>
              <a:rPr lang="es-AR" dirty="0"/>
              <a:t>: Martínez, J., &amp; Torres, L. (2021, abril 15). Nuevas tecnologías en la educación. </a:t>
            </a:r>
            <a:r>
              <a:rPr lang="es-AR" i="1" dirty="0"/>
              <a:t>Revista de Innovación Educativa</a:t>
            </a:r>
            <a:r>
              <a:rPr lang="es-AR" dirty="0"/>
              <a:t>, 34(2), 113-130.</a:t>
            </a:r>
          </a:p>
          <a:p>
            <a:endParaRPr lang="es-AR" dirty="0"/>
          </a:p>
        </p:txBody>
      </p:sp>
    </p:spTree>
    <p:extLst>
      <p:ext uri="{BB962C8B-B14F-4D97-AF65-F5344CB8AC3E}">
        <p14:creationId xmlns:p14="http://schemas.microsoft.com/office/powerpoint/2010/main" val="390737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5</a:t>
            </a:r>
          </a:p>
        </p:txBody>
      </p:sp>
      <p:sp>
        <p:nvSpPr>
          <p:cNvPr id="3" name="Marcador de contenido 2"/>
          <p:cNvSpPr>
            <a:spLocks noGrp="1"/>
          </p:cNvSpPr>
          <p:nvPr>
            <p:ph idx="1"/>
          </p:nvPr>
        </p:nvSpPr>
        <p:spPr/>
        <p:txBody>
          <a:bodyPr/>
          <a:lstStyle/>
          <a:p>
            <a:r>
              <a:rPr lang="es-AR" b="1" dirty="0"/>
              <a:t>Artículo de revista impresa</a:t>
            </a:r>
          </a:p>
          <a:p>
            <a:r>
              <a:rPr lang="es-AR" b="1" dirty="0"/>
              <a:t>Formato general</a:t>
            </a:r>
            <a:r>
              <a:rPr lang="es-AR" dirty="0"/>
              <a:t>: Autor, A. A. (Año). Título del artículo. </a:t>
            </a:r>
            <a:r>
              <a:rPr lang="es-AR" i="1" dirty="0"/>
              <a:t>Nombre de la revista</a:t>
            </a:r>
            <a:r>
              <a:rPr lang="es-AR" dirty="0"/>
              <a:t>, volumen(número), rango de páginas.</a:t>
            </a:r>
          </a:p>
          <a:p>
            <a:r>
              <a:rPr lang="es-AR" b="1" dirty="0"/>
              <a:t>Ejemplo</a:t>
            </a:r>
            <a:r>
              <a:rPr lang="es-AR" dirty="0"/>
              <a:t>: García, S. (2020). Impacto de la dieta mediterránea en la salud cardiovascular. </a:t>
            </a:r>
            <a:r>
              <a:rPr lang="es-AR" i="1" dirty="0"/>
              <a:t>Revista de Salud Pública</a:t>
            </a:r>
            <a:r>
              <a:rPr lang="es-AR" dirty="0"/>
              <a:t>, 22(1), 204-220.</a:t>
            </a:r>
          </a:p>
          <a:p>
            <a:r>
              <a:rPr lang="es-AR" b="1" dirty="0"/>
              <a:t>Ponencia presentada en una conferencia</a:t>
            </a:r>
          </a:p>
          <a:p>
            <a:r>
              <a:rPr lang="es-AR" b="1" dirty="0"/>
              <a:t>Formato general</a:t>
            </a:r>
            <a:r>
              <a:rPr lang="es-AR" dirty="0"/>
              <a:t>: Autor, A. A. (Año, Mes). Título de la ponencia. Ponencia presentada en Nombre de la conferencia, Lugar.</a:t>
            </a:r>
          </a:p>
          <a:p>
            <a:r>
              <a:rPr lang="es-AR" b="1" dirty="0"/>
              <a:t>Ejemplo</a:t>
            </a:r>
            <a:r>
              <a:rPr lang="es-AR" dirty="0"/>
              <a:t>: Ramírez, P. (2019, marzo). Innovación en la gestión empresarial. Ponencia presentada en la Conferencia Internacional de Negocios, Madrid, España.</a:t>
            </a:r>
          </a:p>
          <a:p>
            <a:endParaRPr lang="es-AR" dirty="0"/>
          </a:p>
        </p:txBody>
      </p:sp>
    </p:spTree>
    <p:extLst>
      <p:ext uri="{BB962C8B-B14F-4D97-AF65-F5344CB8AC3E}">
        <p14:creationId xmlns:p14="http://schemas.microsoft.com/office/powerpoint/2010/main" val="2113239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6</a:t>
            </a:r>
          </a:p>
        </p:txBody>
      </p:sp>
      <p:sp>
        <p:nvSpPr>
          <p:cNvPr id="3" name="Marcador de contenido 2"/>
          <p:cNvSpPr>
            <a:spLocks noGrp="1"/>
          </p:cNvSpPr>
          <p:nvPr>
            <p:ph idx="1"/>
          </p:nvPr>
        </p:nvSpPr>
        <p:spPr/>
        <p:txBody>
          <a:bodyPr/>
          <a:lstStyle/>
          <a:p>
            <a:r>
              <a:rPr lang="es-AR" b="1" dirty="0"/>
              <a:t>Tesis de doctorado</a:t>
            </a:r>
          </a:p>
          <a:p>
            <a:r>
              <a:rPr lang="es-AR" b="1" dirty="0"/>
              <a:t>Formato general</a:t>
            </a:r>
            <a:r>
              <a:rPr lang="es-AR" dirty="0"/>
              <a:t>: Autor, A. A. (Año). </a:t>
            </a:r>
            <a:r>
              <a:rPr lang="es-AR" i="1" dirty="0"/>
              <a:t>Título de la tesis</a:t>
            </a:r>
            <a:r>
              <a:rPr lang="es-AR" dirty="0"/>
              <a:t> (Tesis doctoral). Nombre de la institución, Lugar.</a:t>
            </a:r>
          </a:p>
          <a:p>
            <a:r>
              <a:rPr lang="es-AR" b="1" dirty="0"/>
              <a:t>Ejemplo</a:t>
            </a:r>
            <a:r>
              <a:rPr lang="es-AR" dirty="0"/>
              <a:t>: Hernández, R. (2020). </a:t>
            </a:r>
            <a:r>
              <a:rPr lang="es-AR" i="1" dirty="0"/>
              <a:t>Estrategias de marketing digital en América Latina</a:t>
            </a:r>
            <a:r>
              <a:rPr lang="es-AR" dirty="0"/>
              <a:t> (Tesis doctoral). Universidad de Buenos Aires, Argentina.</a:t>
            </a:r>
          </a:p>
          <a:p>
            <a:r>
              <a:rPr lang="es-AR" b="1" dirty="0"/>
              <a:t>Manuscrito no publicado</a:t>
            </a:r>
          </a:p>
          <a:p>
            <a:r>
              <a:rPr lang="es-AR" b="1" dirty="0"/>
              <a:t>Formato general</a:t>
            </a:r>
            <a:r>
              <a:rPr lang="es-AR" dirty="0"/>
              <a:t>: Autor, A. A. (Año). </a:t>
            </a:r>
            <a:r>
              <a:rPr lang="es-AR" i="1" dirty="0"/>
              <a:t>Título del manuscrito</a:t>
            </a:r>
            <a:r>
              <a:rPr lang="es-AR" dirty="0"/>
              <a:t> (Manuscrito no publicado). Institución que alberga el manuscrito, Lugar.</a:t>
            </a:r>
          </a:p>
          <a:p>
            <a:r>
              <a:rPr lang="es-AR" b="1" dirty="0"/>
              <a:t>Ejemplo</a:t>
            </a:r>
            <a:r>
              <a:rPr lang="es-AR" dirty="0"/>
              <a:t>: Fernández, L. (2021). </a:t>
            </a:r>
            <a:r>
              <a:rPr lang="es-AR" i="1" dirty="0"/>
              <a:t>Estudio sobre el comportamiento del consumidor</a:t>
            </a:r>
            <a:r>
              <a:rPr lang="es-AR" dirty="0"/>
              <a:t> (Manuscrito no publicado). Universidad Complutense de Madrid, España.</a:t>
            </a:r>
          </a:p>
          <a:p>
            <a:endParaRPr lang="es-AR" dirty="0"/>
          </a:p>
        </p:txBody>
      </p:sp>
    </p:spTree>
    <p:extLst>
      <p:ext uri="{BB962C8B-B14F-4D97-AF65-F5344CB8AC3E}">
        <p14:creationId xmlns:p14="http://schemas.microsoft.com/office/powerpoint/2010/main" val="1631751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7</a:t>
            </a:r>
          </a:p>
        </p:txBody>
      </p:sp>
      <p:sp>
        <p:nvSpPr>
          <p:cNvPr id="3" name="Marcador de contenido 2"/>
          <p:cNvSpPr>
            <a:spLocks noGrp="1"/>
          </p:cNvSpPr>
          <p:nvPr>
            <p:ph idx="1"/>
          </p:nvPr>
        </p:nvSpPr>
        <p:spPr/>
        <p:txBody>
          <a:bodyPr/>
          <a:lstStyle/>
          <a:p>
            <a:r>
              <a:rPr lang="es-AR" b="1" dirty="0"/>
              <a:t>Documento de gobierno</a:t>
            </a:r>
          </a:p>
          <a:p>
            <a:r>
              <a:rPr lang="es-AR" b="1" dirty="0"/>
              <a:t>Formato general</a:t>
            </a:r>
            <a:r>
              <a:rPr lang="es-AR" dirty="0"/>
              <a:t>: Nombre de la agencia. (Año). </a:t>
            </a:r>
            <a:r>
              <a:rPr lang="es-AR" i="1" dirty="0"/>
              <a:t>Título del documento</a:t>
            </a:r>
            <a:r>
              <a:rPr lang="es-AR" dirty="0"/>
              <a:t> (Número de publicación, si está disponible). URL si está disponible</a:t>
            </a:r>
          </a:p>
          <a:p>
            <a:r>
              <a:rPr lang="es-AR" b="1" dirty="0"/>
              <a:t>Ejemplo</a:t>
            </a:r>
            <a:r>
              <a:rPr lang="es-AR" dirty="0"/>
              <a:t>: Ministerio de Salud Pública. (2021). </a:t>
            </a:r>
            <a:r>
              <a:rPr lang="es-AR" i="1" dirty="0"/>
              <a:t>Directrices nacionales para la gestión de la pandemia</a:t>
            </a:r>
            <a:r>
              <a:rPr lang="es-AR" dirty="0"/>
              <a:t> (Publicación No. 2021-05). </a:t>
            </a:r>
            <a:r>
              <a:rPr lang="es-AR" dirty="0">
                <a:hlinkClick r:id="rId2"/>
              </a:rPr>
              <a:t>https://msp.gob/documentos/2021-05</a:t>
            </a:r>
            <a:endParaRPr lang="es-AR" dirty="0"/>
          </a:p>
          <a:p>
            <a:r>
              <a:rPr lang="es-AR" b="1" dirty="0"/>
              <a:t>Documento de una institución como autor</a:t>
            </a:r>
          </a:p>
          <a:p>
            <a:r>
              <a:rPr lang="es-AR" b="1" dirty="0"/>
              <a:t>Informe técnico</a:t>
            </a:r>
            <a:r>
              <a:rPr lang="es-AR" dirty="0"/>
              <a:t>: Nombre de la Institución. (Año). </a:t>
            </a:r>
            <a:r>
              <a:rPr lang="es-AR" i="1" dirty="0"/>
              <a:t>Título del informe</a:t>
            </a:r>
            <a:r>
              <a:rPr lang="es-AR" dirty="0"/>
              <a:t>. http://xxxxx</a:t>
            </a:r>
          </a:p>
          <a:p>
            <a:r>
              <a:rPr lang="es-AR" b="1" dirty="0"/>
              <a:t>Ejemplo</a:t>
            </a:r>
            <a:r>
              <a:rPr lang="es-AR" dirty="0"/>
              <a:t>: Organización Mundial de la Salud. (2020). </a:t>
            </a:r>
            <a:r>
              <a:rPr lang="es-AR" i="1" dirty="0"/>
              <a:t>Estrategias globales para la salud pública</a:t>
            </a:r>
            <a:r>
              <a:rPr lang="es-AR" dirty="0"/>
              <a:t>. </a:t>
            </a:r>
            <a:r>
              <a:rPr lang="es-AR" dirty="0">
                <a:hlinkClick r:id="rId3"/>
              </a:rPr>
              <a:t>https://www.who.int/publications/i/item/global-public-health-strategies</a:t>
            </a:r>
            <a:endParaRPr lang="es-AR" dirty="0"/>
          </a:p>
          <a:p>
            <a:endParaRPr lang="es-AR" dirty="0"/>
          </a:p>
          <a:p>
            <a:endParaRPr lang="es-AR" dirty="0"/>
          </a:p>
        </p:txBody>
      </p:sp>
    </p:spTree>
    <p:extLst>
      <p:ext uri="{BB962C8B-B14F-4D97-AF65-F5344CB8AC3E}">
        <p14:creationId xmlns:p14="http://schemas.microsoft.com/office/powerpoint/2010/main" val="2007836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8</a:t>
            </a:r>
          </a:p>
        </p:txBody>
      </p:sp>
      <p:sp>
        <p:nvSpPr>
          <p:cNvPr id="3" name="Marcador de contenido 2"/>
          <p:cNvSpPr>
            <a:spLocks noGrp="1"/>
          </p:cNvSpPr>
          <p:nvPr>
            <p:ph idx="1"/>
          </p:nvPr>
        </p:nvSpPr>
        <p:spPr/>
        <p:txBody>
          <a:bodyPr/>
          <a:lstStyle/>
          <a:p>
            <a:r>
              <a:rPr lang="es-AR" b="1" dirty="0"/>
              <a:t>Wikipedia</a:t>
            </a:r>
          </a:p>
          <a:p>
            <a:r>
              <a:rPr lang="es-AR" b="1" dirty="0"/>
              <a:t>Formato general</a:t>
            </a:r>
            <a:r>
              <a:rPr lang="es-AR" dirty="0"/>
              <a:t>: Título del artículo. (Fecha de la última revisión). En </a:t>
            </a:r>
            <a:r>
              <a:rPr lang="es-AR" i="1" dirty="0"/>
              <a:t>Wikipedia</a:t>
            </a:r>
            <a:r>
              <a:rPr lang="es-AR" dirty="0"/>
              <a:t>. URL</a:t>
            </a:r>
          </a:p>
          <a:p>
            <a:r>
              <a:rPr lang="es-AR" b="1" dirty="0"/>
              <a:t>Ejemplo</a:t>
            </a:r>
            <a:r>
              <a:rPr lang="es-AR" dirty="0"/>
              <a:t>: Historia del arte. (2021, mayo 10). En </a:t>
            </a:r>
            <a:r>
              <a:rPr lang="es-AR" i="1" dirty="0"/>
              <a:t>Wikipedia</a:t>
            </a:r>
            <a:r>
              <a:rPr lang="es-AR" dirty="0"/>
              <a:t>. </a:t>
            </a:r>
            <a:r>
              <a:rPr lang="es-AR" dirty="0">
                <a:hlinkClick r:id="rId2"/>
              </a:rPr>
              <a:t>https://es.wikipedia.org/wiki/Historia_del_arte</a:t>
            </a:r>
            <a:endParaRPr lang="es-AR" dirty="0"/>
          </a:p>
          <a:p>
            <a:r>
              <a:rPr lang="es-AR" b="1" dirty="0"/>
              <a:t>Publicación en Redes Sociales</a:t>
            </a:r>
          </a:p>
          <a:p>
            <a:r>
              <a:rPr lang="es-AR" b="1" dirty="0"/>
              <a:t>Formato general</a:t>
            </a:r>
            <a:r>
              <a:rPr lang="es-AR" dirty="0"/>
              <a:t>: Autor, A. A. [Nombre de usuario]. (Año, Mes Día). Texto completo de la publicación [Tipo de publicación]. Plataforma. URL</a:t>
            </a:r>
          </a:p>
          <a:p>
            <a:r>
              <a:rPr lang="es-AR" b="1" dirty="0"/>
              <a:t>Ejemplo</a:t>
            </a:r>
            <a:r>
              <a:rPr lang="es-AR" dirty="0"/>
              <a:t>: Gómez, S. [</a:t>
            </a:r>
            <a:r>
              <a:rPr lang="es-AR" dirty="0" err="1"/>
              <a:t>SofiaGomezR</a:t>
            </a:r>
            <a:r>
              <a:rPr lang="es-AR" dirty="0"/>
              <a:t>]. (2022, abril 15). Me complace anunciar el lanzamiento de mi nuevo libro sobre la sostenibilidad en la moda [Estado]. </a:t>
            </a:r>
            <a:r>
              <a:rPr lang="es-AR" dirty="0" err="1"/>
              <a:t>Instagram</a:t>
            </a:r>
            <a:r>
              <a:rPr lang="es-AR" dirty="0"/>
              <a:t>. </a:t>
            </a:r>
            <a:r>
              <a:rPr lang="es-AR" dirty="0">
                <a:hlinkClick r:id="rId3"/>
              </a:rPr>
              <a:t>https://www.instagram.com/p/CNfo</a:t>
            </a:r>
            <a:endParaRPr lang="es-AR" dirty="0"/>
          </a:p>
          <a:p>
            <a:endParaRPr lang="es-AR" dirty="0"/>
          </a:p>
        </p:txBody>
      </p:sp>
    </p:spTree>
    <p:extLst>
      <p:ext uri="{BB962C8B-B14F-4D97-AF65-F5344CB8AC3E}">
        <p14:creationId xmlns:p14="http://schemas.microsoft.com/office/powerpoint/2010/main" val="3942185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9</a:t>
            </a:r>
          </a:p>
        </p:txBody>
      </p:sp>
      <p:sp>
        <p:nvSpPr>
          <p:cNvPr id="3" name="Marcador de contenido 2"/>
          <p:cNvSpPr>
            <a:spLocks noGrp="1"/>
          </p:cNvSpPr>
          <p:nvPr>
            <p:ph idx="1"/>
          </p:nvPr>
        </p:nvSpPr>
        <p:spPr/>
        <p:txBody>
          <a:bodyPr/>
          <a:lstStyle/>
          <a:p>
            <a:r>
              <a:rPr lang="es-AR" b="1" dirty="0"/>
              <a:t>Correo Electrónico (Comunicación personal)</a:t>
            </a:r>
          </a:p>
          <a:p>
            <a:r>
              <a:rPr lang="es-AR" dirty="0"/>
              <a:t>Los correos electrónicos se consideran comunicaciones personales en APA. Las comunicaciones personales incluyen cartas, memorandos, correos electrónicos, mensajes personales de redes sociales, conversaciones telefónicas y similares. Estas no se incluyen en la lista de referencias porque no proporcionan datos recuperables. En su lugar, se citan solo en el texto.</a:t>
            </a:r>
          </a:p>
          <a:p>
            <a:r>
              <a:rPr lang="es-AR" b="1" dirty="0"/>
              <a:t>Formato general</a:t>
            </a:r>
            <a:r>
              <a:rPr lang="es-AR" dirty="0"/>
              <a:t>: (A. Autor, comunicación personal, Fecha)</a:t>
            </a:r>
          </a:p>
          <a:p>
            <a:r>
              <a:rPr lang="es-AR" b="1" dirty="0"/>
              <a:t>Ejemplo</a:t>
            </a:r>
            <a:r>
              <a:rPr lang="es-AR" dirty="0"/>
              <a:t>: (A. Martínez, comunicación personal, 23 de marzo de 2022)</a:t>
            </a:r>
          </a:p>
          <a:p>
            <a:r>
              <a:rPr lang="es-AR" dirty="0"/>
              <a:t>En el texto, proporcionarías el nombre de la persona que envió el correo electrónico, el descriptor "comunicación personal" y la fecha exacta del correo.</a:t>
            </a:r>
          </a:p>
          <a:p>
            <a:endParaRPr lang="es-AR" dirty="0"/>
          </a:p>
        </p:txBody>
      </p:sp>
    </p:spTree>
    <p:extLst>
      <p:ext uri="{BB962C8B-B14F-4D97-AF65-F5344CB8AC3E}">
        <p14:creationId xmlns:p14="http://schemas.microsoft.com/office/powerpoint/2010/main" val="159809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lvl="0"/>
            <a:r>
              <a:rPr lang="es-AR" dirty="0"/>
              <a:t>La forma de referenciar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684"/>
            <a:ext cx="12382500" cy="5023821"/>
          </a:xfrm>
          <a:prstGeom prst="rect">
            <a:avLst/>
          </a:prstGeom>
        </p:spPr>
      </p:pic>
    </p:spTree>
    <p:extLst>
      <p:ext uri="{BB962C8B-B14F-4D97-AF65-F5344CB8AC3E}">
        <p14:creationId xmlns:p14="http://schemas.microsoft.com/office/powerpoint/2010/main" val="962934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Referencias Comunes / 10</a:t>
            </a:r>
          </a:p>
        </p:txBody>
      </p:sp>
      <p:sp>
        <p:nvSpPr>
          <p:cNvPr id="3" name="Marcador de contenido 2"/>
          <p:cNvSpPr>
            <a:spLocks noGrp="1"/>
          </p:cNvSpPr>
          <p:nvPr>
            <p:ph idx="1"/>
          </p:nvPr>
        </p:nvSpPr>
        <p:spPr/>
        <p:txBody>
          <a:bodyPr>
            <a:normAutofit lnSpcReduction="10000"/>
          </a:bodyPr>
          <a:lstStyle/>
          <a:p>
            <a:r>
              <a:rPr lang="es-AR" b="1" dirty="0"/>
              <a:t>Documentos sin fecha</a:t>
            </a:r>
          </a:p>
          <a:p>
            <a:r>
              <a:rPr lang="es-AR" dirty="0"/>
              <a:t>Cuando un documento no tiene fecha de publicación, utiliza "s. f." (sin fecha) en lugar del año.</a:t>
            </a:r>
          </a:p>
          <a:p>
            <a:r>
              <a:rPr lang="es-AR" b="1" dirty="0"/>
              <a:t>Ejemplo</a:t>
            </a:r>
            <a:r>
              <a:rPr lang="es-AR" dirty="0"/>
              <a:t>: Autor, A. A. (s. f.). </a:t>
            </a:r>
            <a:r>
              <a:rPr lang="es-AR" i="1" dirty="0"/>
              <a:t>Título del documento</a:t>
            </a:r>
            <a:r>
              <a:rPr lang="es-AR" dirty="0"/>
              <a:t>. Editorial.</a:t>
            </a:r>
          </a:p>
          <a:p>
            <a:r>
              <a:rPr lang="es-AR" dirty="0"/>
              <a:t>Martínez, J. (s. f.). </a:t>
            </a:r>
            <a:r>
              <a:rPr lang="es-AR" i="1" dirty="0"/>
              <a:t>Historia de la tecnología</a:t>
            </a:r>
            <a:r>
              <a:rPr lang="es-AR" dirty="0"/>
              <a:t>. JM EDITOR</a:t>
            </a:r>
            <a:endParaRPr lang="es-AR" b="1" dirty="0"/>
          </a:p>
          <a:p>
            <a:r>
              <a:rPr lang="es-AR" b="1" dirty="0"/>
              <a:t>Documentos sin editorial</a:t>
            </a:r>
          </a:p>
          <a:p>
            <a:r>
              <a:rPr lang="es-AR" dirty="0"/>
              <a:t>Si el documento carece de información sobre la editorial, simplemente omite ese detalle.</a:t>
            </a:r>
          </a:p>
          <a:p>
            <a:r>
              <a:rPr lang="es-AR" b="1" dirty="0"/>
              <a:t>Ejemplo</a:t>
            </a:r>
            <a:r>
              <a:rPr lang="es-AR" dirty="0"/>
              <a:t>: Autor, A. A. (Año). </a:t>
            </a:r>
            <a:r>
              <a:rPr lang="es-AR" i="1" dirty="0"/>
              <a:t>Título del libro</a:t>
            </a:r>
            <a:r>
              <a:rPr lang="es-AR" dirty="0"/>
              <a:t>.</a:t>
            </a:r>
          </a:p>
          <a:p>
            <a:r>
              <a:rPr lang="es-AR" dirty="0"/>
              <a:t>Martínez, J. (2024). </a:t>
            </a:r>
            <a:r>
              <a:rPr lang="es-AR" i="1" dirty="0"/>
              <a:t>Los usuarios de la internet. </a:t>
            </a:r>
          </a:p>
        </p:txBody>
      </p:sp>
    </p:spTree>
    <p:extLst>
      <p:ext uri="{BB962C8B-B14F-4D97-AF65-F5344CB8AC3E}">
        <p14:creationId xmlns:p14="http://schemas.microsoft.com/office/powerpoint/2010/main" val="119813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Cita textual</a:t>
            </a:r>
          </a:p>
        </p:txBody>
      </p:sp>
      <p:sp>
        <p:nvSpPr>
          <p:cNvPr id="3" name="Marcador de contenido 2"/>
          <p:cNvSpPr>
            <a:spLocks noGrp="1"/>
          </p:cNvSpPr>
          <p:nvPr>
            <p:ph idx="1"/>
          </p:nvPr>
        </p:nvSpPr>
        <p:spPr/>
        <p:txBody>
          <a:bodyPr/>
          <a:lstStyle/>
          <a:p>
            <a:r>
              <a:rPr lang="es-AR" dirty="0"/>
              <a:t>Una cita textual implica transcribir exactamente un fragmento de otra obra, incluyendo la puntuación y cualquier otro elemento original del texto. Las citas textuales deben ir entre comillas y acompañadas de una referencia precisa que incluya el autor, el año y la página o el párrafo de la fuente original. Este tipo de cita se utiliza cuando el modo en que el autor original expresa una idea es crucial y perdería impacto o claridad si se parafraseara.</a:t>
            </a:r>
          </a:p>
          <a:p>
            <a:r>
              <a:rPr lang="es-AR" b="1" dirty="0"/>
              <a:t>Ejemplo:</a:t>
            </a:r>
            <a:r>
              <a:rPr lang="es-AR" dirty="0"/>
              <a:t> Según Pérez (2022, p. 91), "la biodiversidad actúa como un amortiguador contra eventos extremos, lo que mejora la resiliencia de los ecosistemas“.</a:t>
            </a:r>
          </a:p>
          <a:p>
            <a:endParaRPr lang="es-AR" dirty="0"/>
          </a:p>
        </p:txBody>
      </p:sp>
    </p:spTree>
    <p:extLst>
      <p:ext uri="{BB962C8B-B14F-4D97-AF65-F5344CB8AC3E}">
        <p14:creationId xmlns:p14="http://schemas.microsoft.com/office/powerpoint/2010/main" val="92785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Diferencias metodológicas</a:t>
            </a:r>
            <a:endParaRPr lang="es-AR" dirty="0"/>
          </a:p>
        </p:txBody>
      </p:sp>
      <p:sp>
        <p:nvSpPr>
          <p:cNvPr id="5" name="Marcador de texto 4"/>
          <p:cNvSpPr>
            <a:spLocks noGrp="1"/>
          </p:cNvSpPr>
          <p:nvPr>
            <p:ph type="body" idx="1"/>
          </p:nvPr>
        </p:nvSpPr>
        <p:spPr/>
        <p:txBody>
          <a:bodyPr/>
          <a:lstStyle/>
          <a:p>
            <a:r>
              <a:rPr lang="es-AR" dirty="0">
                <a:solidFill>
                  <a:schemeClr val="accent2">
                    <a:lumMod val="50000"/>
                  </a:schemeClr>
                </a:solidFill>
              </a:rPr>
              <a:t>Normas APA</a:t>
            </a:r>
          </a:p>
        </p:txBody>
      </p:sp>
      <p:sp>
        <p:nvSpPr>
          <p:cNvPr id="6" name="Marcador de contenido 5"/>
          <p:cNvSpPr>
            <a:spLocks noGrp="1"/>
          </p:cNvSpPr>
          <p:nvPr>
            <p:ph sz="half" idx="2"/>
          </p:nvPr>
        </p:nvSpPr>
        <p:spPr/>
        <p:txBody>
          <a:bodyPr>
            <a:normAutofit fontScale="85000" lnSpcReduction="20000"/>
          </a:bodyPr>
          <a:lstStyle/>
          <a:p>
            <a:r>
              <a:rPr lang="es-AR" b="1" dirty="0"/>
              <a:t>Citas en el texto:</a:t>
            </a:r>
            <a:r>
              <a:rPr lang="es-AR" dirty="0"/>
              <a:t> Se utilizan el apellido del autor y el año de publicación, separados por una coma. Esto permite una referencia rápida a la fuente sin interrumpir el flujo del texto.</a:t>
            </a:r>
          </a:p>
          <a:p>
            <a:r>
              <a:rPr lang="es-AR" b="1" dirty="0"/>
              <a:t>Paréntesis:</a:t>
            </a:r>
            <a:r>
              <a:rPr lang="es-AR" dirty="0"/>
              <a:t> Las citas se colocan dentro de paréntesis.</a:t>
            </a:r>
          </a:p>
          <a:p>
            <a:r>
              <a:rPr lang="es-AR" b="1" dirty="0"/>
              <a:t>Ejemplo:</a:t>
            </a:r>
            <a:r>
              <a:rPr lang="es-AR" dirty="0"/>
              <a:t> (Pérez, 2022)</a:t>
            </a:r>
          </a:p>
          <a:p>
            <a:r>
              <a:rPr lang="es-AR" dirty="0"/>
              <a:t>Si se trata de una cita textual, se añade también el número de la página de donde se extrajo la cita.</a:t>
            </a:r>
          </a:p>
          <a:p>
            <a:r>
              <a:rPr lang="es-AR" b="1" dirty="0"/>
              <a:t>Ejemplo de cita textual:</a:t>
            </a:r>
            <a:r>
              <a:rPr lang="es-AR" dirty="0"/>
              <a:t> (Pérez, 2022, p. 91)</a:t>
            </a:r>
          </a:p>
          <a:p>
            <a:endParaRPr lang="es-AR" dirty="0"/>
          </a:p>
        </p:txBody>
      </p:sp>
      <p:sp>
        <p:nvSpPr>
          <p:cNvPr id="7" name="Marcador de texto 6"/>
          <p:cNvSpPr>
            <a:spLocks noGrp="1"/>
          </p:cNvSpPr>
          <p:nvPr>
            <p:ph type="body" sz="quarter" idx="3"/>
          </p:nvPr>
        </p:nvSpPr>
        <p:spPr/>
        <p:txBody>
          <a:bodyPr/>
          <a:lstStyle/>
          <a:p>
            <a:r>
              <a:rPr lang="es-AR" dirty="0">
                <a:solidFill>
                  <a:schemeClr val="accent2">
                    <a:lumMod val="50000"/>
                  </a:schemeClr>
                </a:solidFill>
              </a:rPr>
              <a:t>Normas Latinas</a:t>
            </a:r>
          </a:p>
        </p:txBody>
      </p:sp>
      <p:sp>
        <p:nvSpPr>
          <p:cNvPr id="8" name="Marcador de contenido 7"/>
          <p:cNvSpPr>
            <a:spLocks noGrp="1"/>
          </p:cNvSpPr>
          <p:nvPr>
            <p:ph sz="quarter" idx="4"/>
          </p:nvPr>
        </p:nvSpPr>
        <p:spPr/>
        <p:txBody>
          <a:bodyPr>
            <a:normAutofit fontScale="85000" lnSpcReduction="20000"/>
          </a:bodyPr>
          <a:lstStyle/>
          <a:p>
            <a:r>
              <a:rPr lang="es-AR" b="1" dirty="0"/>
              <a:t>Citas en notas al pie:</a:t>
            </a:r>
            <a:r>
              <a:rPr lang="es-AR" dirty="0"/>
              <a:t> En lugar de citar directamente en el cuerpo del texto, se utiliza un sistema de notas al pie o notas al final del documento para proporcionar detalles completos de las referencias.</a:t>
            </a:r>
          </a:p>
          <a:p>
            <a:r>
              <a:rPr lang="es-AR" b="1" dirty="0"/>
              <a:t>Numeración:</a:t>
            </a:r>
            <a:r>
              <a:rPr lang="es-AR" dirty="0"/>
              <a:t> Se inserta un número en superíndice en el lugar correspondiente del texto que remite a la nota al pie o al final donde se detalla la referencia.</a:t>
            </a:r>
          </a:p>
          <a:p>
            <a:r>
              <a:rPr lang="es-AR" b="1" dirty="0"/>
              <a:t>Ejemplo en el texto:</a:t>
            </a:r>
            <a:r>
              <a:rPr lang="es-AR" dirty="0"/>
              <a:t> Según Pérez,</a:t>
            </a:r>
            <a:r>
              <a:rPr lang="es-AR" baseline="30000" dirty="0"/>
              <a:t>1</a:t>
            </a:r>
            <a:r>
              <a:rPr lang="es-AR" dirty="0"/>
              <a:t> y en la nota al pie se detallaría así: </a:t>
            </a:r>
          </a:p>
          <a:p>
            <a:r>
              <a:rPr lang="es-AR" baseline="30000" dirty="0"/>
              <a:t>1</a:t>
            </a:r>
            <a:r>
              <a:rPr lang="es-AR" dirty="0"/>
              <a:t> Pérez, Juan. </a:t>
            </a:r>
            <a:r>
              <a:rPr lang="es-AR" i="1" dirty="0"/>
              <a:t>Título del libro</a:t>
            </a:r>
            <a:r>
              <a:rPr lang="es-AR" dirty="0"/>
              <a:t>. Ciudad: Editorial, 2022.</a:t>
            </a:r>
          </a:p>
          <a:p>
            <a:endParaRPr lang="es-AR" dirty="0"/>
          </a:p>
        </p:txBody>
      </p:sp>
    </p:spTree>
    <p:extLst>
      <p:ext uri="{BB962C8B-B14F-4D97-AF65-F5344CB8AC3E}">
        <p14:creationId xmlns:p14="http://schemas.microsoft.com/office/powerpoint/2010/main" val="49698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Citas breves – Ejemplo 1</a:t>
            </a:r>
            <a:endParaRPr lang="es-AR" dirty="0"/>
          </a:p>
        </p:txBody>
      </p:sp>
      <p:sp>
        <p:nvSpPr>
          <p:cNvPr id="3" name="Marcador de contenido 2"/>
          <p:cNvSpPr>
            <a:spLocks noGrp="1"/>
          </p:cNvSpPr>
          <p:nvPr>
            <p:ph idx="1"/>
          </p:nvPr>
        </p:nvSpPr>
        <p:spPr/>
        <p:txBody>
          <a:bodyPr/>
          <a:lstStyle/>
          <a:p>
            <a:pPr>
              <a:lnSpc>
                <a:spcPct val="200000"/>
              </a:lnSpc>
            </a:pPr>
            <a:r>
              <a:rPr lang="es-ES" dirty="0"/>
              <a:t>Según Kuhn (1975), «Las contribuciones de Galileo al estudio del movimiento dependieron estrechamente de las dificultades descubiertas en la teoría aristotélica por los críticos escolásticos» (p. 113).</a:t>
            </a:r>
            <a:endParaRPr lang="es-AR" dirty="0"/>
          </a:p>
        </p:txBody>
      </p:sp>
    </p:spTree>
    <p:extLst>
      <p:ext uri="{BB962C8B-B14F-4D97-AF65-F5344CB8AC3E}">
        <p14:creationId xmlns:p14="http://schemas.microsoft.com/office/powerpoint/2010/main" val="250277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Citas breves - Ejemplo 2</a:t>
            </a:r>
            <a:endParaRPr lang="es-AR" dirty="0"/>
          </a:p>
        </p:txBody>
      </p:sp>
      <p:sp>
        <p:nvSpPr>
          <p:cNvPr id="3" name="Marcador de contenido 2"/>
          <p:cNvSpPr>
            <a:spLocks noGrp="1"/>
          </p:cNvSpPr>
          <p:nvPr>
            <p:ph idx="1"/>
          </p:nvPr>
        </p:nvSpPr>
        <p:spPr/>
        <p:txBody>
          <a:bodyPr/>
          <a:lstStyle/>
          <a:p>
            <a:pPr>
              <a:lnSpc>
                <a:spcPct val="200000"/>
              </a:lnSpc>
            </a:pPr>
            <a:r>
              <a:rPr lang="es-ES" dirty="0"/>
              <a:t>Fundamentalmente, se ha observado que las nuevas organizaciones de índole empresarial comienzan a utilizar las TIC con el fin de desarrollar portales institucionales «para brindar información precisa sobre toda las actividades administrativas de sus unidades» (López Carreño, 2008, p. 89).</a:t>
            </a:r>
            <a:endParaRPr lang="es-AR" dirty="0"/>
          </a:p>
          <a:p>
            <a:endParaRPr lang="es-AR" dirty="0"/>
          </a:p>
        </p:txBody>
      </p:sp>
    </p:spTree>
    <p:extLst>
      <p:ext uri="{BB962C8B-B14F-4D97-AF65-F5344CB8AC3E}">
        <p14:creationId xmlns:p14="http://schemas.microsoft.com/office/powerpoint/2010/main" val="269296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AR" dirty="0"/>
              <a:t>Formato de las citas extensas (citas de bloque)</a:t>
            </a:r>
          </a:p>
        </p:txBody>
      </p:sp>
      <p:sp>
        <p:nvSpPr>
          <p:cNvPr id="8" name="Marcador de contenido 7"/>
          <p:cNvSpPr>
            <a:spLocks noGrp="1"/>
          </p:cNvSpPr>
          <p:nvPr>
            <p:ph idx="1"/>
          </p:nvPr>
        </p:nvSpPr>
        <p:spPr/>
        <p:txBody>
          <a:bodyPr>
            <a:normAutofit fontScale="92500" lnSpcReduction="10000"/>
          </a:bodyPr>
          <a:lstStyle/>
          <a:p>
            <a:r>
              <a:rPr lang="es-AR" b="1" dirty="0"/>
              <a:t>Separación del texto principal:</a:t>
            </a:r>
            <a:r>
              <a:rPr lang="es-AR" dirty="0"/>
              <a:t> La cita debe estar separada del texto principal; es decir, se coloca en un párrafo aparte.</a:t>
            </a:r>
          </a:p>
          <a:p>
            <a:r>
              <a:rPr lang="es-AR" b="1" dirty="0"/>
              <a:t>Sin comillas:</a:t>
            </a:r>
            <a:r>
              <a:rPr lang="es-AR" dirty="0"/>
              <a:t> A diferencia de las citas más cortas, las citas de bloque no se encierran en comillas.</a:t>
            </a:r>
          </a:p>
          <a:p>
            <a:r>
              <a:rPr lang="es-AR" b="1" dirty="0"/>
              <a:t>Sangría:</a:t>
            </a:r>
            <a:r>
              <a:rPr lang="es-AR" dirty="0"/>
              <a:t> Se aplica una sangría de 0.5 pulgadas (aproximadamente 1.27 cm) desde el margen izquierdo para toda la cita, no solo para la primera línea.</a:t>
            </a:r>
          </a:p>
          <a:p>
            <a:r>
              <a:rPr lang="es-AR" b="1" dirty="0"/>
              <a:t>Espaciado:</a:t>
            </a:r>
            <a:r>
              <a:rPr lang="es-AR" dirty="0"/>
              <a:t> El espaciado antes y después de la cita debe ser consistente con el espaciado utilizado en el resto del documento. Generalmente, esto significa un espacio antes y después de la cita de bloque.</a:t>
            </a:r>
          </a:p>
          <a:p>
            <a:r>
              <a:rPr lang="es-AR" b="1" dirty="0"/>
              <a:t>Cita en el texto:</a:t>
            </a:r>
            <a:r>
              <a:rPr lang="es-AR" dirty="0"/>
              <a:t> Al final de la cita, después del punto final, se incluyen los detalles de la cita entre paréntesis (apellido del autor, año de publicación y número de página o párrafo, si es relevante). Esta referencia no se incluye en una línea nueva, sino que sigue inmediatamente al final de la última línea de la cita.</a:t>
            </a:r>
          </a:p>
          <a:p>
            <a:endParaRPr lang="es-AR" dirty="0"/>
          </a:p>
        </p:txBody>
      </p:sp>
    </p:spTree>
    <p:extLst>
      <p:ext uri="{BB962C8B-B14F-4D97-AF65-F5344CB8AC3E}">
        <p14:creationId xmlns:p14="http://schemas.microsoft.com/office/powerpoint/2010/main" val="177170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Citas en bloque - Ejemplo 1</a:t>
            </a:r>
            <a:endParaRPr lang="es-AR" dirty="0"/>
          </a:p>
        </p:txBody>
      </p:sp>
      <p:sp>
        <p:nvSpPr>
          <p:cNvPr id="3" name="Marcador de contenido 2"/>
          <p:cNvSpPr>
            <a:spLocks noGrp="1"/>
          </p:cNvSpPr>
          <p:nvPr>
            <p:ph idx="1"/>
          </p:nvPr>
        </p:nvSpPr>
        <p:spPr>
          <a:xfrm>
            <a:off x="1024128" y="2286000"/>
            <a:ext cx="10432766" cy="4023360"/>
          </a:xfrm>
        </p:spPr>
        <p:txBody>
          <a:bodyPr>
            <a:normAutofit fontScale="77500" lnSpcReduction="20000"/>
          </a:bodyPr>
          <a:lstStyle/>
          <a:p>
            <a:pPr>
              <a:lnSpc>
                <a:spcPct val="200000"/>
              </a:lnSpc>
            </a:pPr>
            <a:r>
              <a:rPr lang="es-AR" dirty="0"/>
              <a:t>En su análisis, Fernández (2021) explica lo siguiente:</a:t>
            </a:r>
          </a:p>
          <a:p>
            <a:pPr marL="631825" indent="-90488">
              <a:lnSpc>
                <a:spcPct val="200000"/>
              </a:lnSpc>
            </a:pPr>
            <a:r>
              <a:rPr lang="es-AR" dirty="0"/>
              <a:t>La implementación de estrategias educativas innovadoras requiere una comprensión profunda de los principios pedagógicos y psicológicos que sustentan el aprendizaje activo y participativo. Este enfoque no solo mejora el rendimiento académico, sino que también fomenta habilidades críticas para el siglo XXI, incluyendo la solución de problemas, el pensamiento crítico y la colaboración entre pares. La adopción de tales estrategias debe ser una prioridad para los educadores y administradores escolares que buscan preparar a los estudiantes para los desafíos del futuro. (p. 157)</a:t>
            </a:r>
          </a:p>
          <a:p>
            <a:endParaRPr lang="es-AR" dirty="0"/>
          </a:p>
        </p:txBody>
      </p:sp>
    </p:spTree>
    <p:extLst>
      <p:ext uri="{BB962C8B-B14F-4D97-AF65-F5344CB8AC3E}">
        <p14:creationId xmlns:p14="http://schemas.microsoft.com/office/powerpoint/2010/main" val="2384810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809</TotalTime>
  <Words>3655</Words>
  <Application>Microsoft Office PowerPoint</Application>
  <PresentationFormat>Panorámica</PresentationFormat>
  <Paragraphs>161</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Tw Cen MT</vt:lpstr>
      <vt:lpstr>Tw Cen MT Condensed</vt:lpstr>
      <vt:lpstr>Wingdings 3</vt:lpstr>
      <vt:lpstr>Integral</vt:lpstr>
      <vt:lpstr>Cómo dar cientificidad al escrito</vt:lpstr>
      <vt:lpstr>Cómo darle cientificidad a un texto</vt:lpstr>
      <vt:lpstr>La forma de referenciar</vt:lpstr>
      <vt:lpstr>Cita textual</vt:lpstr>
      <vt:lpstr>Diferencias metodológicas</vt:lpstr>
      <vt:lpstr>Citas breves – Ejemplo 1</vt:lpstr>
      <vt:lpstr>Citas breves - Ejemplo 2</vt:lpstr>
      <vt:lpstr>Formato de las citas extensas (citas de bloque)</vt:lpstr>
      <vt:lpstr>Citas en bloque - Ejemplo 1</vt:lpstr>
      <vt:lpstr>Citas en bloque - Ejemplo 2</vt:lpstr>
      <vt:lpstr>Cita indirecta (Paráfrasis)</vt:lpstr>
      <vt:lpstr>Referencia por alusión</vt:lpstr>
      <vt:lpstr>Citas de poemas o de obras de teatro</vt:lpstr>
      <vt:lpstr>Citas de texto en lengua extranjera</vt:lpstr>
      <vt:lpstr>Citas de segunda mano</vt:lpstr>
      <vt:lpstr>Cómo crear las referencias bibliográficas</vt:lpstr>
      <vt:lpstr>Bibliografía</vt:lpstr>
      <vt:lpstr>Referencia Bibliográfica</vt:lpstr>
      <vt:lpstr>Consejos Útiles</vt:lpstr>
      <vt:lpstr>Elementos Generales de una Referencia en APA</vt:lpstr>
      <vt:lpstr>Ejemplos de Referencias Comunes / 1</vt:lpstr>
      <vt:lpstr>Ejemplos de Referencias Comunes / 2</vt:lpstr>
      <vt:lpstr>Ejemplos de Referencias Comunes / 3</vt:lpstr>
      <vt:lpstr>Ejemplos de Referencias Comunes / 4</vt:lpstr>
      <vt:lpstr>Ejemplos de Referencias Comunes / 5</vt:lpstr>
      <vt:lpstr>Ejemplos de Referencias Comunes / 6</vt:lpstr>
      <vt:lpstr>Ejemplos de Referencias Comunes / 7</vt:lpstr>
      <vt:lpstr>Ejemplos de Referencias Comunes / 8</vt:lpstr>
      <vt:lpstr>Ejemplos de Referencias Comunes / 9</vt:lpstr>
      <vt:lpstr>Ejemplos de Referencias Comunes / 10</vt:lpstr>
    </vt:vector>
  </TitlesOfParts>
  <Company>EXO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Escritura académica</dc:title>
  <dc:creator>Nuria</dc:creator>
  <cp:lastModifiedBy>Carina</cp:lastModifiedBy>
  <cp:revision>45</cp:revision>
  <dcterms:created xsi:type="dcterms:W3CDTF">2024-05-20T08:17:24Z</dcterms:created>
  <dcterms:modified xsi:type="dcterms:W3CDTF">2024-08-13T14:41:59Z</dcterms:modified>
</cp:coreProperties>
</file>